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2" roundtripDataSignature="AMtx7mge4xO2dairWiHymNz4MJ3YwQ+Kj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60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4" name="Google Shape;214;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0" name="Google Shape;220;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3" name="Google Shape;23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0" name="Google Shape;24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7" name="Google Shape;24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3" name="Google Shape;253;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8" name="Google Shape;178;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4" name="Google Shape;18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0" name="Google Shape;19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8" name="Google Shape;20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0"/>
        <p:cNvGrpSpPr/>
        <p:nvPr/>
      </p:nvGrpSpPr>
      <p:grpSpPr>
        <a:xfrm>
          <a:off x="0" y="0"/>
          <a:ext cx="0" cy="0"/>
          <a:chOff x="0" y="0"/>
          <a:chExt cx="0" cy="0"/>
        </a:xfrm>
      </p:grpSpPr>
      <p:sp>
        <p:nvSpPr>
          <p:cNvPr id="21" name="Google Shape;21;p1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2" name="Google Shape;22;p18"/>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3" name="Google Shape;23;p1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4" name="Google Shape;24;p18"/>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5" name="Google Shape;25;p1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26" name="Google Shape;26;p18"/>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27" name="Google Shape;27;p1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29" name="Google Shape;29;p18"/>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0" name="Google Shape;30;p18"/>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31" name="Google Shape;31;p18"/>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2" name="Google Shape;32;p18"/>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33" name="Google Shape;33;p18"/>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34" name="Google Shape;34;p18"/>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Georgia"/>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9" name="Google Shape;139;p27"/>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0" name="Google Shape;140;p2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1" name="Google Shape;141;p2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27"/>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3"/>
        <p:cNvGrpSpPr/>
        <p:nvPr/>
      </p:nvGrpSpPr>
      <p:grpSpPr>
        <a:xfrm>
          <a:off x="0" y="0"/>
          <a:ext cx="0" cy="0"/>
          <a:chOff x="0" y="0"/>
          <a:chExt cx="0" cy="0"/>
        </a:xfrm>
      </p:grpSpPr>
      <p:sp>
        <p:nvSpPr>
          <p:cNvPr id="144" name="Google Shape;144;p2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5" name="Google Shape;145;p28"/>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6" name="Google Shape;146;p28"/>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7" name="Google Shape;147;p2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8" name="Google Shape;148;p28"/>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49" name="Google Shape;149;p2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50" name="Google Shape;150;p28"/>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1" name="Google Shape;151;p28"/>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2" name="Google Shape;152;p28"/>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53" name="Google Shape;153;p28"/>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54" name="Google Shape;154;p28"/>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5" name="Google Shape;155;p28"/>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28"/>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7" name="Google Shape;157;p28"/>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Georgia"/>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1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9"/>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40" name="Google Shape;40;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1"/>
        <p:cNvGrpSpPr/>
        <p:nvPr/>
      </p:nvGrpSpPr>
      <p:grpSpPr>
        <a:xfrm>
          <a:off x="0" y="0"/>
          <a:ext cx="0" cy="0"/>
          <a:chOff x="0" y="0"/>
          <a:chExt cx="0" cy="0"/>
        </a:xfrm>
      </p:grpSpPr>
      <p:sp>
        <p:nvSpPr>
          <p:cNvPr id="42" name="Google Shape;42;p2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3" name="Google Shape;43;p2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4" name="Google Shape;44;p20"/>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5" name="Google Shape;45;p20"/>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6" name="Google Shape;46;p20"/>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7" name="Google Shape;47;p20"/>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48" name="Google Shape;48;p20"/>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Georgia"/>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49" name="Google Shape;49;p2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0" name="Google Shape;50;p2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51" name="Google Shape;51;p2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53" name="Google Shape;53;p20"/>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4" name="Google Shape;54;p2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5" name="Google Shape;55;p2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56" name="Google Shape;56;p2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57" name="Google Shape;57;p20"/>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Georgia"/>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58"/>
        <p:cNvGrpSpPr/>
        <p:nvPr/>
      </p:nvGrpSpPr>
      <p:grpSpPr>
        <a:xfrm>
          <a:off x="0" y="0"/>
          <a:ext cx="0" cy="0"/>
          <a:chOff x="0" y="0"/>
          <a:chExt cx="0" cy="0"/>
        </a:xfrm>
      </p:grpSpPr>
      <p:sp>
        <p:nvSpPr>
          <p:cNvPr id="59" name="Google Shape;59;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21"/>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1"/>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cxnSp>
        <p:nvCxnSpPr>
          <p:cNvPr id="63" name="Google Shape;63;p21"/>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4" name="Google Shape;64;p21"/>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5" name="Google Shape;65;p21"/>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66"/>
        <p:cNvGrpSpPr/>
        <p:nvPr/>
      </p:nvGrpSpPr>
      <p:grpSpPr>
        <a:xfrm>
          <a:off x="0" y="0"/>
          <a:ext cx="0" cy="0"/>
          <a:chOff x="0" y="0"/>
          <a:chExt cx="0" cy="0"/>
        </a:xfrm>
      </p:grpSpPr>
      <p:cxnSp>
        <p:nvCxnSpPr>
          <p:cNvPr id="67" name="Google Shape;67;p22"/>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68" name="Google Shape;68;p22"/>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69" name="Google Shape;69;p2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0" name="Google Shape;70;p2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1" name="Google Shape;71;p22"/>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2" name="Google Shape;72;p22"/>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73" name="Google Shape;73;p22"/>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4" name="Google Shape;74;p22"/>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5" name="Google Shape;75;p22"/>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Georgia"/>
                <a:ea typeface="Georgia"/>
                <a:cs typeface="Georgia"/>
                <a:sym typeface="Georgia"/>
              </a:defRPr>
            </a:lvl1pPr>
            <a:lvl2pPr marL="914400" lvl="1" indent="-228600" algn="l">
              <a:spcBef>
                <a:spcPts val="400"/>
              </a:spcBef>
              <a:spcAft>
                <a:spcPts val="0"/>
              </a:spcAft>
              <a:buSzPts val="1400"/>
              <a:buNone/>
              <a:defRPr sz="2000" b="1">
                <a:solidFill>
                  <a:schemeClr val="lt1"/>
                </a:solidFill>
                <a:latin typeface="Georgia"/>
                <a:ea typeface="Georgia"/>
                <a:cs typeface="Georgia"/>
                <a:sym typeface="Georgia"/>
              </a:defRPr>
            </a:lvl2pPr>
            <a:lvl3pPr marL="1371600" lvl="2" indent="-228600" algn="l">
              <a:spcBef>
                <a:spcPts val="360"/>
              </a:spcBef>
              <a:spcAft>
                <a:spcPts val="0"/>
              </a:spcAft>
              <a:buSzPts val="1350"/>
              <a:buNone/>
              <a:defRPr sz="1800" b="1">
                <a:solidFill>
                  <a:schemeClr val="lt1"/>
                </a:solidFill>
                <a:latin typeface="Georgia"/>
                <a:ea typeface="Georgia"/>
                <a:cs typeface="Georgia"/>
                <a:sym typeface="Georgia"/>
              </a:defRPr>
            </a:lvl3pPr>
            <a:lvl4pPr marL="1828800" lvl="3" indent="-228600" algn="l">
              <a:spcBef>
                <a:spcPts val="320"/>
              </a:spcBef>
              <a:spcAft>
                <a:spcPts val="0"/>
              </a:spcAft>
              <a:buSzPts val="1120"/>
              <a:buNone/>
              <a:defRPr sz="1600" b="1">
                <a:solidFill>
                  <a:schemeClr val="lt1"/>
                </a:solidFill>
                <a:latin typeface="Georgia"/>
                <a:ea typeface="Georgia"/>
                <a:cs typeface="Georgia"/>
                <a:sym typeface="Georgia"/>
              </a:defRPr>
            </a:lvl4pPr>
            <a:lvl5pPr marL="2286000" lvl="4" indent="-228600" algn="l">
              <a:spcBef>
                <a:spcPts val="320"/>
              </a:spcBef>
              <a:spcAft>
                <a:spcPts val="0"/>
              </a:spcAft>
              <a:buSzPts val="1600"/>
              <a:buFont typeface="Georgia"/>
              <a:buNone/>
              <a:defRPr sz="1600" b="1">
                <a:solidFill>
                  <a:schemeClr val="lt1"/>
                </a:solidFill>
                <a:latin typeface="Georgia"/>
                <a:ea typeface="Georgia"/>
                <a:cs typeface="Georgia"/>
                <a:sym typeface="Georgia"/>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6" name="Google Shape;76;p2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2"/>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78" name="Google Shape;78;p22"/>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79" name="Google Shape;79;p22"/>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0" name="Google Shape;80;p22"/>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1" name="Google Shape;81;p22"/>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2" name="Google Shape;82;p22"/>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3" name="Google Shape;83;p22"/>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84" name="Google Shape;84;p22"/>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85" name="Google Shape;85;p2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2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23"/>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3"/>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1"/>
        <p:cNvGrpSpPr/>
        <p:nvPr/>
      </p:nvGrpSpPr>
      <p:grpSpPr>
        <a:xfrm>
          <a:off x="0" y="0"/>
          <a:ext cx="0" cy="0"/>
          <a:chOff x="0" y="0"/>
          <a:chExt cx="0" cy="0"/>
        </a:xfrm>
      </p:grpSpPr>
      <p:sp>
        <p:nvSpPr>
          <p:cNvPr id="92" name="Google Shape;92;p2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3" name="Google Shape;93;p24"/>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4" name="Google Shape;94;p2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5" name="Google Shape;95;p2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6" name="Google Shape;96;p24"/>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7" name="Google Shape;97;p24"/>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8" name="Google Shape;98;p2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0" name="Google Shape;100;p24"/>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Georgia"/>
                <a:ea typeface="Georgia"/>
                <a:cs typeface="Georgia"/>
                <a:sym typeface="Georgia"/>
              </a:defRPr>
            </a:lvl1pPr>
            <a:lvl2pPr marL="0" lvl="1" indent="0" algn="ctr">
              <a:spcBef>
                <a:spcPts val="0"/>
              </a:spcBef>
              <a:buNone/>
              <a:defRPr sz="1600">
                <a:solidFill>
                  <a:srgbClr val="FFFFFF"/>
                </a:solidFill>
                <a:latin typeface="Georgia"/>
                <a:ea typeface="Georgia"/>
                <a:cs typeface="Georgia"/>
                <a:sym typeface="Georgia"/>
              </a:defRPr>
            </a:lvl2pPr>
            <a:lvl3pPr marL="0" lvl="2" indent="0" algn="ctr">
              <a:spcBef>
                <a:spcPts val="0"/>
              </a:spcBef>
              <a:buNone/>
              <a:defRPr sz="1600">
                <a:solidFill>
                  <a:srgbClr val="FFFFFF"/>
                </a:solidFill>
                <a:latin typeface="Georgia"/>
                <a:ea typeface="Georgia"/>
                <a:cs typeface="Georgia"/>
                <a:sym typeface="Georgia"/>
              </a:defRPr>
            </a:lvl3pPr>
            <a:lvl4pPr marL="0" lvl="3" indent="0" algn="ctr">
              <a:spcBef>
                <a:spcPts val="0"/>
              </a:spcBef>
              <a:buNone/>
              <a:defRPr sz="1600">
                <a:solidFill>
                  <a:srgbClr val="FFFFFF"/>
                </a:solidFill>
                <a:latin typeface="Georgia"/>
                <a:ea typeface="Georgia"/>
                <a:cs typeface="Georgia"/>
                <a:sym typeface="Georgia"/>
              </a:defRPr>
            </a:lvl4pPr>
            <a:lvl5pPr marL="0" lvl="4" indent="0" algn="ctr">
              <a:spcBef>
                <a:spcPts val="0"/>
              </a:spcBef>
              <a:buNone/>
              <a:defRPr sz="1600">
                <a:solidFill>
                  <a:srgbClr val="FFFFFF"/>
                </a:solidFill>
                <a:latin typeface="Georgia"/>
                <a:ea typeface="Georgia"/>
                <a:cs typeface="Georgia"/>
                <a:sym typeface="Georgia"/>
              </a:defRPr>
            </a:lvl5pPr>
            <a:lvl6pPr marL="0" lvl="5" indent="0" algn="ctr">
              <a:spcBef>
                <a:spcPts val="0"/>
              </a:spcBef>
              <a:buNone/>
              <a:defRPr sz="1600">
                <a:solidFill>
                  <a:srgbClr val="FFFFFF"/>
                </a:solidFill>
                <a:latin typeface="Georgia"/>
                <a:ea typeface="Georgia"/>
                <a:cs typeface="Georgia"/>
                <a:sym typeface="Georgia"/>
              </a:defRPr>
            </a:lvl6pPr>
            <a:lvl7pPr marL="0" lvl="6" indent="0" algn="ctr">
              <a:spcBef>
                <a:spcPts val="0"/>
              </a:spcBef>
              <a:buNone/>
              <a:defRPr sz="1600">
                <a:solidFill>
                  <a:srgbClr val="FFFFFF"/>
                </a:solidFill>
                <a:latin typeface="Georgia"/>
                <a:ea typeface="Georgia"/>
                <a:cs typeface="Georgia"/>
                <a:sym typeface="Georgia"/>
              </a:defRPr>
            </a:lvl7pPr>
            <a:lvl8pPr marL="0" lvl="7" indent="0" algn="ctr">
              <a:spcBef>
                <a:spcPts val="0"/>
              </a:spcBef>
              <a:buNone/>
              <a:defRPr sz="1600">
                <a:solidFill>
                  <a:srgbClr val="FFFFFF"/>
                </a:solidFill>
                <a:latin typeface="Georgia"/>
                <a:ea typeface="Georgia"/>
                <a:cs typeface="Georgia"/>
                <a:sym typeface="Georgia"/>
              </a:defRPr>
            </a:lvl8pPr>
            <a:lvl9pPr marL="0" lvl="8" indent="0" algn="ctr">
              <a:spcBef>
                <a:spcPts val="0"/>
              </a:spcBef>
              <a:buNone/>
              <a:defRPr sz="1600">
                <a:solidFill>
                  <a:srgbClr val="FFFFFF"/>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1"/>
        <p:cNvGrpSpPr/>
        <p:nvPr/>
      </p:nvGrpSpPr>
      <p:grpSpPr>
        <a:xfrm>
          <a:off x="0" y="0"/>
          <a:ext cx="0" cy="0"/>
          <a:chOff x="0" y="0"/>
          <a:chExt cx="0" cy="0"/>
        </a:xfrm>
      </p:grpSpPr>
      <p:sp>
        <p:nvSpPr>
          <p:cNvPr id="102" name="Google Shape;102;p25"/>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3" name="Google Shape;103;p25"/>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4" name="Google Shape;104;p25"/>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5" name="Google Shape;105;p25"/>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6" name="Google Shape;106;p25"/>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7" name="Google Shape;107;p25"/>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08" name="Google Shape;108;p25"/>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Georgia"/>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 name="Google Shape;109;p25"/>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Georgia"/>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0" name="Google Shape;110;p25"/>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11" name="Google Shape;111;p25"/>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2" name="Google Shape;112;p25"/>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3" name="Google Shape;113;p25"/>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4" name="Google Shape;114;p25"/>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15" name="Google Shape;115;p25"/>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Georgia"/>
                <a:ea typeface="Georgia"/>
                <a:cs typeface="Georgia"/>
                <a:sym typeface="Georgia"/>
              </a:defRPr>
            </a:lvl1pPr>
            <a:lvl2pPr marL="0" lvl="1" indent="0" algn="ctr">
              <a:spcBef>
                <a:spcPts val="0"/>
              </a:spcBef>
              <a:buNone/>
              <a:defRPr sz="1600">
                <a:solidFill>
                  <a:srgbClr val="7A9798"/>
                </a:solidFill>
                <a:latin typeface="Georgia"/>
                <a:ea typeface="Georgia"/>
                <a:cs typeface="Georgia"/>
                <a:sym typeface="Georgia"/>
              </a:defRPr>
            </a:lvl2pPr>
            <a:lvl3pPr marL="0" lvl="2" indent="0" algn="ctr">
              <a:spcBef>
                <a:spcPts val="0"/>
              </a:spcBef>
              <a:buNone/>
              <a:defRPr sz="1600">
                <a:solidFill>
                  <a:srgbClr val="7A9798"/>
                </a:solidFill>
                <a:latin typeface="Georgia"/>
                <a:ea typeface="Georgia"/>
                <a:cs typeface="Georgia"/>
                <a:sym typeface="Georgia"/>
              </a:defRPr>
            </a:lvl3pPr>
            <a:lvl4pPr marL="0" lvl="3" indent="0" algn="ctr">
              <a:spcBef>
                <a:spcPts val="0"/>
              </a:spcBef>
              <a:buNone/>
              <a:defRPr sz="1600">
                <a:solidFill>
                  <a:srgbClr val="7A9798"/>
                </a:solidFill>
                <a:latin typeface="Georgia"/>
                <a:ea typeface="Georgia"/>
                <a:cs typeface="Georgia"/>
                <a:sym typeface="Georgia"/>
              </a:defRPr>
            </a:lvl4pPr>
            <a:lvl5pPr marL="0" lvl="4" indent="0" algn="ctr">
              <a:spcBef>
                <a:spcPts val="0"/>
              </a:spcBef>
              <a:buNone/>
              <a:defRPr sz="1600">
                <a:solidFill>
                  <a:srgbClr val="7A9798"/>
                </a:solidFill>
                <a:latin typeface="Georgia"/>
                <a:ea typeface="Georgia"/>
                <a:cs typeface="Georgia"/>
                <a:sym typeface="Georgia"/>
              </a:defRPr>
            </a:lvl5pPr>
            <a:lvl6pPr marL="0" lvl="5" indent="0" algn="ctr">
              <a:spcBef>
                <a:spcPts val="0"/>
              </a:spcBef>
              <a:buNone/>
              <a:defRPr sz="1600">
                <a:solidFill>
                  <a:srgbClr val="7A9798"/>
                </a:solidFill>
                <a:latin typeface="Georgia"/>
                <a:ea typeface="Georgia"/>
                <a:cs typeface="Georgia"/>
                <a:sym typeface="Georgia"/>
              </a:defRPr>
            </a:lvl6pPr>
            <a:lvl7pPr marL="0" lvl="6" indent="0" algn="ctr">
              <a:spcBef>
                <a:spcPts val="0"/>
              </a:spcBef>
              <a:buNone/>
              <a:defRPr sz="1600">
                <a:solidFill>
                  <a:srgbClr val="7A9798"/>
                </a:solidFill>
                <a:latin typeface="Georgia"/>
                <a:ea typeface="Georgia"/>
                <a:cs typeface="Georgia"/>
                <a:sym typeface="Georgia"/>
              </a:defRPr>
            </a:lvl7pPr>
            <a:lvl8pPr marL="0" lvl="7" indent="0" algn="ctr">
              <a:spcBef>
                <a:spcPts val="0"/>
              </a:spcBef>
              <a:buNone/>
              <a:defRPr sz="1600">
                <a:solidFill>
                  <a:srgbClr val="7A9798"/>
                </a:solidFill>
                <a:latin typeface="Georgia"/>
                <a:ea typeface="Georgia"/>
                <a:cs typeface="Georgia"/>
                <a:sym typeface="Georgia"/>
              </a:defRPr>
            </a:lvl8pPr>
            <a:lvl9pPr marL="0" lvl="8" indent="0" algn="ctr">
              <a:spcBef>
                <a:spcPts val="0"/>
              </a:spcBef>
              <a:buNone/>
              <a:defRPr sz="1600">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16" name="Google Shape;116;p25"/>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7" name="Google Shape;117;p2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25"/>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19"/>
        <p:cNvGrpSpPr/>
        <p:nvPr/>
      </p:nvGrpSpPr>
      <p:grpSpPr>
        <a:xfrm>
          <a:off x="0" y="0"/>
          <a:ext cx="0" cy="0"/>
          <a:chOff x="0" y="0"/>
          <a:chExt cx="0" cy="0"/>
        </a:xfrm>
      </p:grpSpPr>
      <p:cxnSp>
        <p:nvCxnSpPr>
          <p:cNvPr id="120" name="Google Shape;120;p26"/>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1" name="Google Shape;121;p2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2" name="Google Shape;122;p2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3" name="Google Shape;123;p26"/>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4" name="Google Shape;124;p2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5" name="Google Shape;125;p26"/>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6" name="Google Shape;126;p26"/>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7" name="Google Shape;127;p26"/>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28" name="Google Shape;128;p26"/>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29" name="Google Shape;129;p26"/>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30" name="Google Shape;130;p26"/>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a:p>
        </p:txBody>
      </p:sp>
      <p:sp>
        <p:nvSpPr>
          <p:cNvPr id="131" name="Google Shape;131;p26"/>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Georgia"/>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2" name="Google Shape;132;p26"/>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Georgia"/>
                <a:ea typeface="Georgia"/>
                <a:cs typeface="Georgia"/>
                <a:sym typeface="Georgia"/>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R="0" lvl="4"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R="0" lvl="6"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R="0" lvl="7"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R="0" lvl="8"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
        <p:nvSpPr>
          <p:cNvPr id="133" name="Google Shape;133;p26"/>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Georgia"/>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Georgia"/>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4" name="Google Shape;134;p26"/>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35" name="Google Shape;135;p26"/>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6" name="Google Shape;136;p26"/>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7" name="Google Shape;7;p17"/>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8" name="Google Shape;8;p1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9" name="Google Shape;9;p1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0" name="Google Shape;10;p1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sp>
        <p:nvSpPr>
          <p:cNvPr id="11" name="Google Shape;11;p1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2" name="Google Shape;12;p17"/>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Georgia"/>
                <a:ea typeface="Georgia"/>
                <a:cs typeface="Georgia"/>
                <a:sym typeface="Georgia"/>
              </a:defRPr>
            </a:lvl1pPr>
            <a:lvl2pPr marR="0" lvl="1"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2pPr>
            <a:lvl3pPr marR="0" lvl="2"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3pPr>
            <a:lvl4pPr marR="0" lvl="3"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4pPr>
            <a:lvl5pPr marR="0" lvl="4"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5pPr>
            <a:lvl6pPr marR="0" lvl="5"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6pPr>
            <a:lvl7pPr marR="0" lvl="6"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7pPr>
            <a:lvl8pPr marR="0" lvl="7"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8pPr>
            <a:lvl9pPr marR="0" lvl="8" algn="l" rtl="0">
              <a:spcBef>
                <a:spcPts val="0"/>
              </a:spcBef>
              <a:spcAft>
                <a:spcPts val="0"/>
              </a:spcAft>
              <a:buSzPts val="1400"/>
              <a:buNone/>
              <a:defRPr sz="1800" b="0" i="0" u="none" strike="noStrike" cap="none">
                <a:solidFill>
                  <a:schemeClr val="dk1"/>
                </a:solidFill>
                <a:latin typeface="Georgia"/>
                <a:ea typeface="Georgia"/>
                <a:cs typeface="Georgia"/>
                <a:sym typeface="Georgia"/>
              </a:defRPr>
            </a:lvl9pPr>
          </a:lstStyle>
          <a:p>
            <a:endParaRPr/>
          </a:p>
        </p:txBody>
      </p:sp>
      <p:sp>
        <p:nvSpPr>
          <p:cNvPr id="13" name="Google Shape;13;p17"/>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Georgia"/>
              <a:ea typeface="Georgia"/>
              <a:cs typeface="Georgia"/>
              <a:sym typeface="Georgia"/>
            </a:endParaRPr>
          </a:p>
        </p:txBody>
      </p:sp>
      <p:cxnSp>
        <p:nvCxnSpPr>
          <p:cNvPr id="14" name="Google Shape;14;p17"/>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5" name="Google Shape;15;p17"/>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6" name="Google Shape;16;p17"/>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eorgia"/>
              <a:ea typeface="Georgia"/>
              <a:cs typeface="Georgia"/>
              <a:sym typeface="Georgia"/>
            </a:endParaRPr>
          </a:p>
        </p:txBody>
      </p:sp>
      <p:sp>
        <p:nvSpPr>
          <p:cNvPr id="17" name="Google Shape;17;p17"/>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Georgia"/>
                <a:ea typeface="Georgia"/>
                <a:cs typeface="Georgia"/>
                <a:sym typeface="Georgia"/>
              </a:defRPr>
            </a:lvl1pPr>
            <a:lvl2pPr marL="0" marR="0" lvl="1" indent="0" algn="ctr" rtl="0">
              <a:spcBef>
                <a:spcPts val="0"/>
              </a:spcBef>
              <a:buNone/>
              <a:defRPr sz="1600" b="0" u="none">
                <a:solidFill>
                  <a:srgbClr val="7A9798"/>
                </a:solidFill>
                <a:latin typeface="Georgia"/>
                <a:ea typeface="Georgia"/>
                <a:cs typeface="Georgia"/>
                <a:sym typeface="Georgia"/>
              </a:defRPr>
            </a:lvl2pPr>
            <a:lvl3pPr marL="0" marR="0" lvl="2" indent="0" algn="ctr" rtl="0">
              <a:spcBef>
                <a:spcPts val="0"/>
              </a:spcBef>
              <a:buNone/>
              <a:defRPr sz="1600" b="0" u="none">
                <a:solidFill>
                  <a:srgbClr val="7A9798"/>
                </a:solidFill>
                <a:latin typeface="Georgia"/>
                <a:ea typeface="Georgia"/>
                <a:cs typeface="Georgia"/>
                <a:sym typeface="Georgia"/>
              </a:defRPr>
            </a:lvl3pPr>
            <a:lvl4pPr marL="0" marR="0" lvl="3" indent="0" algn="ctr" rtl="0">
              <a:spcBef>
                <a:spcPts val="0"/>
              </a:spcBef>
              <a:buNone/>
              <a:defRPr sz="1600" b="0" u="none">
                <a:solidFill>
                  <a:srgbClr val="7A9798"/>
                </a:solidFill>
                <a:latin typeface="Georgia"/>
                <a:ea typeface="Georgia"/>
                <a:cs typeface="Georgia"/>
                <a:sym typeface="Georgia"/>
              </a:defRPr>
            </a:lvl4pPr>
            <a:lvl5pPr marL="0" marR="0" lvl="4" indent="0" algn="ctr" rtl="0">
              <a:spcBef>
                <a:spcPts val="0"/>
              </a:spcBef>
              <a:buNone/>
              <a:defRPr sz="1600" b="0" u="none">
                <a:solidFill>
                  <a:srgbClr val="7A9798"/>
                </a:solidFill>
                <a:latin typeface="Georgia"/>
                <a:ea typeface="Georgia"/>
                <a:cs typeface="Georgia"/>
                <a:sym typeface="Georgia"/>
              </a:defRPr>
            </a:lvl5pPr>
            <a:lvl6pPr marL="0" marR="0" lvl="5" indent="0" algn="ctr" rtl="0">
              <a:spcBef>
                <a:spcPts val="0"/>
              </a:spcBef>
              <a:buNone/>
              <a:defRPr sz="1600" b="0" u="none">
                <a:solidFill>
                  <a:srgbClr val="7A9798"/>
                </a:solidFill>
                <a:latin typeface="Georgia"/>
                <a:ea typeface="Georgia"/>
                <a:cs typeface="Georgia"/>
                <a:sym typeface="Georgia"/>
              </a:defRPr>
            </a:lvl6pPr>
            <a:lvl7pPr marL="0" marR="0" lvl="6" indent="0" algn="ctr" rtl="0">
              <a:spcBef>
                <a:spcPts val="0"/>
              </a:spcBef>
              <a:buNone/>
              <a:defRPr sz="1600" b="0" u="none">
                <a:solidFill>
                  <a:srgbClr val="7A9798"/>
                </a:solidFill>
                <a:latin typeface="Georgia"/>
                <a:ea typeface="Georgia"/>
                <a:cs typeface="Georgia"/>
                <a:sym typeface="Georgia"/>
              </a:defRPr>
            </a:lvl7pPr>
            <a:lvl8pPr marL="0" marR="0" lvl="7" indent="0" algn="ctr" rtl="0">
              <a:spcBef>
                <a:spcPts val="0"/>
              </a:spcBef>
              <a:buNone/>
              <a:defRPr sz="1600" b="0" u="none">
                <a:solidFill>
                  <a:srgbClr val="7A9798"/>
                </a:solidFill>
                <a:latin typeface="Georgia"/>
                <a:ea typeface="Georgia"/>
                <a:cs typeface="Georgia"/>
                <a:sym typeface="Georgia"/>
              </a:defRPr>
            </a:lvl8pPr>
            <a:lvl9pPr marL="0" marR="0" lvl="8" indent="0" algn="ctr" rtl="0">
              <a:spcBef>
                <a:spcPts val="0"/>
              </a:spcBef>
              <a:buNone/>
              <a:defRPr sz="1600" b="0" u="none">
                <a:solidFill>
                  <a:srgbClr val="7A9798"/>
                </a:solidFill>
                <a:latin typeface="Georgia"/>
                <a:ea typeface="Georgia"/>
                <a:cs typeface="Georgia"/>
                <a:sym typeface="Georgia"/>
              </a:defRPr>
            </a:lvl9pPr>
          </a:lstStyle>
          <a:p>
            <a:pPr marL="0" lvl="0" indent="0" algn="ctr" rtl="0">
              <a:spcBef>
                <a:spcPts val="0"/>
              </a:spcBef>
              <a:spcAft>
                <a:spcPts val="0"/>
              </a:spcAft>
              <a:buNone/>
            </a:pPr>
            <a:fld id="{00000000-1234-1234-1234-123412341234}" type="slidenum">
              <a:rPr lang="en-US"/>
              <a:t>‹#›</a:t>
            </a:fld>
            <a:endParaRPr/>
          </a:p>
        </p:txBody>
      </p:sp>
      <p:sp>
        <p:nvSpPr>
          <p:cNvPr id="18" name="Google Shape;18;p1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Georgia"/>
              <a:buNone/>
              <a:defRPr sz="3300" b="0" i="0" u="none" strike="noStrike" cap="none">
                <a:solidFill>
                  <a:srgbClr val="7A9798"/>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9" name="Google Shape;19;p17"/>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Georgia"/>
                <a:ea typeface="Georgia"/>
                <a:cs typeface="Georgia"/>
                <a:sym typeface="Georgia"/>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Georgia"/>
                <a:ea typeface="Georgia"/>
                <a:cs typeface="Georgia"/>
                <a:sym typeface="Georgia"/>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Georgia"/>
                <a:ea typeface="Georgia"/>
                <a:cs typeface="Georgia"/>
                <a:sym typeface="Georgia"/>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Georgia"/>
                <a:ea typeface="Georgia"/>
                <a:cs typeface="Georgia"/>
                <a:sym typeface="Georgia"/>
              </a:defRPr>
            </a:lvl4pPr>
            <a:lvl5pPr marL="2286000" marR="0" lvl="4" indent="-342900" algn="l" rtl="0">
              <a:spcBef>
                <a:spcPts val="360"/>
              </a:spcBef>
              <a:spcAft>
                <a:spcPts val="0"/>
              </a:spcAft>
              <a:buClr>
                <a:schemeClr val="accent5"/>
              </a:buClr>
              <a:buSzPts val="1800"/>
              <a:buFont typeface="Georgia"/>
              <a:buChar char="•"/>
              <a:defRPr sz="1800" b="0" i="0" u="none" strike="noStrike" cap="none">
                <a:solidFill>
                  <a:schemeClr val="dk1"/>
                </a:solidFill>
                <a:latin typeface="Georgia"/>
                <a:ea typeface="Georgia"/>
                <a:cs typeface="Georgia"/>
                <a:sym typeface="Georgia"/>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Georgia"/>
                <a:ea typeface="Georgia"/>
                <a:cs typeface="Georgia"/>
                <a:sym typeface="Georgia"/>
              </a:defRPr>
            </a:lvl6pPr>
            <a:lvl7pPr marL="3200400" marR="0" lvl="6" indent="-320039" algn="l" rtl="0">
              <a:spcBef>
                <a:spcPts val="320"/>
              </a:spcBef>
              <a:spcAft>
                <a:spcPts val="0"/>
              </a:spcAft>
              <a:buClr>
                <a:srgbClr val="B75640"/>
              </a:buClr>
              <a:buSzPts val="1440"/>
              <a:buFont typeface="Georgia"/>
              <a:buChar char="•"/>
              <a:defRPr sz="1600" b="0" i="0" u="none" strike="noStrike" cap="none">
                <a:solidFill>
                  <a:schemeClr val="dk1"/>
                </a:solidFill>
                <a:latin typeface="Georgia"/>
                <a:ea typeface="Georgia"/>
                <a:cs typeface="Georgia"/>
                <a:sym typeface="Georgia"/>
              </a:defRPr>
            </a:lvl7pPr>
            <a:lvl8pPr marL="3657600" marR="0" lvl="7" indent="-330200" algn="l" rtl="0">
              <a:spcBef>
                <a:spcPts val="320"/>
              </a:spcBef>
              <a:spcAft>
                <a:spcPts val="0"/>
              </a:spcAft>
              <a:buClr>
                <a:srgbClr val="7A6B62"/>
              </a:buClr>
              <a:buSzPts val="1600"/>
              <a:buFont typeface="Georgia"/>
              <a:buChar char="•"/>
              <a:defRPr sz="1600" b="0" i="0" u="none" strike="noStrike" cap="none">
                <a:solidFill>
                  <a:schemeClr val="dk1"/>
                </a:solidFill>
                <a:latin typeface="Georgia"/>
                <a:ea typeface="Georgia"/>
                <a:cs typeface="Georgia"/>
                <a:sym typeface="Georgia"/>
              </a:defRPr>
            </a:lvl8pPr>
            <a:lvl9pPr marL="4114800" marR="0" lvl="8" indent="-308609" algn="l" rtl="0">
              <a:spcBef>
                <a:spcPts val="280"/>
              </a:spcBef>
              <a:spcAft>
                <a:spcPts val="0"/>
              </a:spcAft>
              <a:buClr>
                <a:srgbClr val="B29D00"/>
              </a:buClr>
              <a:buSzPts val="1260"/>
              <a:buFont typeface="Georgia"/>
              <a:buChar char="•"/>
              <a:defRPr sz="1400" b="0" i="0" u="none" strike="noStrike" cap="none">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1"/>
          <p:cNvSpPr txBox="1">
            <a:spLocks noGrp="1"/>
          </p:cNvSpPr>
          <p:nvPr>
            <p:ph type="subTitle" idx="1"/>
          </p:nvPr>
        </p:nvSpPr>
        <p:spPr>
          <a:xfrm>
            <a:off x="1371600" y="3733800"/>
            <a:ext cx="6400800" cy="17526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r>
              <a:rPr lang="en-US" dirty="0"/>
              <a:t>YOUR COLLEGE / UNIVERSITY NAME</a:t>
            </a:r>
            <a:endParaRPr dirty="0"/>
          </a:p>
          <a:p>
            <a:pPr marL="0" lvl="0" indent="0" algn="ctr" rtl="0">
              <a:spcBef>
                <a:spcPts val="320"/>
              </a:spcBef>
              <a:spcAft>
                <a:spcPts val="0"/>
              </a:spcAft>
              <a:buSzPts val="1360"/>
              <a:buNone/>
            </a:pPr>
            <a:r>
              <a:rPr lang="en-US" dirty="0"/>
              <a:t>IPE FACULTY NAMES </a:t>
            </a:r>
            <a:endParaRPr dirty="0"/>
          </a:p>
        </p:txBody>
      </p:sp>
      <p:sp>
        <p:nvSpPr>
          <p:cNvPr id="163" name="Google Shape;163;p1"/>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accent1"/>
              </a:buClr>
              <a:buSzPct val="100000"/>
              <a:buFont typeface="Georgia"/>
              <a:buNone/>
            </a:pPr>
            <a:r>
              <a:rPr lang="en-US" sz="3200" dirty="0"/>
              <a:t>Interprofessional Education (IPE) Outbreak Experience – </a:t>
            </a:r>
            <a:br>
              <a:rPr lang="en-US" sz="3200" dirty="0"/>
            </a:br>
            <a:r>
              <a:rPr lang="en-US" sz="3200" dirty="0" smtClean="0"/>
              <a:t>Facilitator </a:t>
            </a:r>
            <a:r>
              <a:rPr lang="en-US" sz="3200" dirty="0" smtClean="0"/>
              <a:t>Instructions for Remote Synchronous Delivery</a:t>
            </a:r>
            <a:endParaRPr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1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Facilitator Roles</a:t>
            </a:r>
            <a:endParaRPr b="1"/>
          </a:p>
        </p:txBody>
      </p:sp>
      <p:sp>
        <p:nvSpPr>
          <p:cNvPr id="217" name="Google Shape;217;p10"/>
          <p:cNvSpPr txBox="1">
            <a:spLocks noGrp="1"/>
          </p:cNvSpPr>
          <p:nvPr>
            <p:ph type="body" idx="1"/>
          </p:nvPr>
        </p:nvSpPr>
        <p:spPr>
          <a:xfrm>
            <a:off x="457200" y="1397479"/>
            <a:ext cx="8229600" cy="5003320"/>
          </a:xfrm>
          <a:prstGeom prst="rect">
            <a:avLst/>
          </a:prstGeom>
          <a:noFill/>
          <a:ln>
            <a:noFill/>
          </a:ln>
        </p:spPr>
        <p:txBody>
          <a:bodyPr spcFirstLastPara="1" wrap="square" lIns="91425" tIns="45700" rIns="91425" bIns="45700" anchor="t" anchorCtr="0">
            <a:normAutofit/>
          </a:bodyPr>
          <a:lstStyle/>
          <a:p>
            <a:pPr marL="274320" lvl="0" indent="-128587" algn="l" rtl="0">
              <a:spcBef>
                <a:spcPts val="0"/>
              </a:spcBef>
              <a:spcAft>
                <a:spcPts val="0"/>
              </a:spcAft>
              <a:buSzPts val="2295"/>
              <a:buNone/>
            </a:pPr>
            <a:endParaRPr dirty="0"/>
          </a:p>
          <a:p>
            <a:pPr marL="274320" lvl="0" indent="-274320" algn="l" rtl="0">
              <a:spcBef>
                <a:spcPts val="540"/>
              </a:spcBef>
              <a:spcAft>
                <a:spcPts val="0"/>
              </a:spcAft>
              <a:buSzPts val="2295"/>
              <a:buChar char="⚫"/>
            </a:pPr>
            <a:r>
              <a:rPr lang="en-US" dirty="0" smtClean="0"/>
              <a:t>During remote synchronous delivery, facilitators </a:t>
            </a:r>
            <a:r>
              <a:rPr lang="en-US" dirty="0" smtClean="0"/>
              <a:t>will </a:t>
            </a:r>
            <a:r>
              <a:rPr lang="en-US" dirty="0"/>
              <a:t>be in breakout rooms with interdisciplinary student groups.</a:t>
            </a:r>
            <a:endParaRPr dirty="0"/>
          </a:p>
          <a:p>
            <a:pPr marL="274320" lvl="0" indent="-274320" algn="l" rtl="0">
              <a:spcBef>
                <a:spcPts val="540"/>
              </a:spcBef>
              <a:spcAft>
                <a:spcPts val="0"/>
              </a:spcAft>
              <a:buSzPts val="2295"/>
              <a:buChar char="⚫"/>
            </a:pPr>
            <a:r>
              <a:rPr lang="en-US" dirty="0"/>
              <a:t>Students will receive questions to discuss as a group. Help guide the student </a:t>
            </a:r>
            <a:r>
              <a:rPr lang="en-US" dirty="0" smtClean="0"/>
              <a:t>discussion.</a:t>
            </a:r>
            <a:endParaRPr dirty="0"/>
          </a:p>
          <a:p>
            <a:pPr marL="274320" lvl="0" indent="-274320" algn="l" rtl="0">
              <a:spcBef>
                <a:spcPts val="540"/>
              </a:spcBef>
              <a:spcAft>
                <a:spcPts val="0"/>
              </a:spcAft>
              <a:buSzPts val="2295"/>
              <a:buChar char="⚫"/>
            </a:pPr>
            <a:r>
              <a:rPr lang="en-US" dirty="0"/>
              <a:t>Ensure students from different disciplines contribute to the discussion.</a:t>
            </a:r>
            <a:endParaRPr dirty="0"/>
          </a:p>
          <a:p>
            <a:pPr marL="274320" lvl="0" indent="-274320" algn="l" rtl="0">
              <a:spcBef>
                <a:spcPts val="540"/>
              </a:spcBef>
              <a:spcAft>
                <a:spcPts val="0"/>
              </a:spcAft>
              <a:buSzPts val="2295"/>
              <a:buChar char="⚫"/>
            </a:pPr>
            <a:r>
              <a:rPr lang="en-US" dirty="0"/>
              <a:t>Add thought provoking questions.</a:t>
            </a:r>
            <a:endParaRPr dirty="0"/>
          </a:p>
          <a:p>
            <a:pPr marL="274320" lvl="0" indent="-274320" algn="l" rtl="0">
              <a:spcBef>
                <a:spcPts val="540"/>
              </a:spcBef>
              <a:spcAft>
                <a:spcPts val="0"/>
              </a:spcAft>
              <a:buSzPts val="2295"/>
              <a:buChar char="⚫"/>
            </a:pPr>
            <a:r>
              <a:rPr lang="en-US" dirty="0"/>
              <a:t>Monitor the time spent on questions. </a:t>
            </a:r>
            <a:endParaRPr dirty="0"/>
          </a:p>
          <a:p>
            <a:pPr marL="274320" lvl="0" indent="-128587" algn="l" rtl="0">
              <a:spcBef>
                <a:spcPts val="540"/>
              </a:spcBef>
              <a:spcAft>
                <a:spcPts val="0"/>
              </a:spcAft>
              <a:buSzPts val="2295"/>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Facilitator Roles</a:t>
            </a:r>
            <a:endParaRPr b="1"/>
          </a:p>
        </p:txBody>
      </p:sp>
      <p:sp>
        <p:nvSpPr>
          <p:cNvPr id="223" name="Google Shape;223;p11"/>
          <p:cNvSpPr txBox="1">
            <a:spLocks noGrp="1"/>
          </p:cNvSpPr>
          <p:nvPr>
            <p:ph type="body" idx="1"/>
          </p:nvPr>
        </p:nvSpPr>
        <p:spPr>
          <a:xfrm>
            <a:off x="454152" y="1449238"/>
            <a:ext cx="8229600" cy="5115464"/>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sz="2600" dirty="0"/>
              <a:t>Prompt students to talk, rather than providing the answers/ information to them. The goal is to have the students work and think through the experience.</a:t>
            </a:r>
            <a:endParaRPr sz="2600" dirty="0"/>
          </a:p>
          <a:p>
            <a:pPr marL="274320" lvl="0" indent="-274320" algn="l" rtl="0">
              <a:spcBef>
                <a:spcPts val="540"/>
              </a:spcBef>
              <a:spcAft>
                <a:spcPts val="0"/>
              </a:spcAft>
              <a:buSzPts val="2295"/>
              <a:buChar char="⚫"/>
            </a:pPr>
            <a:r>
              <a:rPr lang="en-US" sz="2600" dirty="0" smtClean="0"/>
              <a:t>Facilitators</a:t>
            </a:r>
            <a:r>
              <a:rPr lang="en-US" sz="2600" dirty="0" smtClean="0"/>
              <a:t> </a:t>
            </a:r>
            <a:r>
              <a:rPr lang="en-US" sz="2600" dirty="0"/>
              <a:t>may need to </a:t>
            </a:r>
            <a:r>
              <a:rPr lang="en-US" sz="2600" dirty="0" smtClean="0"/>
              <a:t>share video </a:t>
            </a:r>
            <a:r>
              <a:rPr lang="en-US" sz="2600" dirty="0"/>
              <a:t>or </a:t>
            </a:r>
            <a:r>
              <a:rPr lang="en-US" sz="2600" dirty="0" smtClean="0"/>
              <a:t>other content with students. In remote synchronous delivery, facilitators </a:t>
            </a:r>
            <a:r>
              <a:rPr lang="en-US" sz="2600" dirty="0"/>
              <a:t>will receive notice in the breakout room – message will pop up at top of screen. </a:t>
            </a:r>
            <a:endParaRPr sz="2600" dirty="0"/>
          </a:p>
          <a:p>
            <a:pPr marL="274320" lvl="0" indent="-274320" algn="l" rtl="0">
              <a:spcBef>
                <a:spcPts val="540"/>
              </a:spcBef>
              <a:spcAft>
                <a:spcPts val="0"/>
              </a:spcAft>
              <a:buSzPts val="2295"/>
              <a:buChar char="⚫"/>
            </a:pPr>
            <a:r>
              <a:rPr lang="en-US" sz="2600" dirty="0"/>
              <a:t>Open any timed videos and/or images using the links provided in the </a:t>
            </a:r>
            <a:r>
              <a:rPr lang="en-US" sz="2600" dirty="0" smtClean="0"/>
              <a:t>Virtual Facilitator Reference document, </a:t>
            </a:r>
            <a:r>
              <a:rPr lang="en-US" sz="2600" dirty="0"/>
              <a:t>and share this content so that everyone can watch/view together.  </a:t>
            </a:r>
            <a:endParaRPr sz="2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dirty="0"/>
              <a:t>Sharing Video-for </a:t>
            </a:r>
            <a:r>
              <a:rPr lang="en-US" b="1" dirty="0" smtClean="0"/>
              <a:t>Remote </a:t>
            </a:r>
            <a:r>
              <a:rPr lang="en-US" b="1" dirty="0"/>
              <a:t>Event</a:t>
            </a:r>
            <a:endParaRPr b="1" dirty="0"/>
          </a:p>
        </p:txBody>
      </p:sp>
      <p:sp>
        <p:nvSpPr>
          <p:cNvPr id="229" name="Google Shape;229;p12"/>
          <p:cNvSpPr txBox="1">
            <a:spLocks noGrp="1"/>
          </p:cNvSpPr>
          <p:nvPr>
            <p:ph type="body" idx="1"/>
          </p:nvPr>
        </p:nvSpPr>
        <p:spPr>
          <a:xfrm>
            <a:off x="457200" y="1143000"/>
            <a:ext cx="8229600" cy="5257800"/>
          </a:xfrm>
          <a:prstGeom prst="rect">
            <a:avLst/>
          </a:prstGeom>
          <a:noFill/>
          <a:ln>
            <a:noFill/>
          </a:ln>
        </p:spPr>
        <p:txBody>
          <a:bodyPr spcFirstLastPara="1" wrap="square" lIns="91425" tIns="45700" rIns="91425" bIns="45700" anchor="t" anchorCtr="0">
            <a:normAutofit/>
          </a:bodyPr>
          <a:lstStyle/>
          <a:p>
            <a:pPr marL="274320" lvl="0" indent="-128587" algn="l" rtl="0">
              <a:spcBef>
                <a:spcPts val="0"/>
              </a:spcBef>
              <a:spcAft>
                <a:spcPts val="0"/>
              </a:spcAft>
              <a:buSzPts val="2295"/>
              <a:buNone/>
            </a:pPr>
            <a:endParaRPr dirty="0"/>
          </a:p>
          <a:p>
            <a:pPr marL="274320" lvl="0" indent="-274320" algn="l" rtl="0">
              <a:spcBef>
                <a:spcPts val="540"/>
              </a:spcBef>
              <a:spcAft>
                <a:spcPts val="0"/>
              </a:spcAft>
              <a:buSzPts val="2295"/>
              <a:buChar char="⚫"/>
            </a:pPr>
            <a:r>
              <a:rPr lang="en-US" dirty="0"/>
              <a:t>Optimize video &amp; audio (so students can both see and hear it). </a:t>
            </a:r>
            <a:r>
              <a:rPr lang="en-US" dirty="0" smtClean="0"/>
              <a:t>See below for Zoom™ example.</a:t>
            </a:r>
            <a:endParaRPr dirty="0"/>
          </a:p>
          <a:p>
            <a:pPr marL="274320" lvl="0" indent="-128587" algn="l" rtl="0">
              <a:spcBef>
                <a:spcPts val="540"/>
              </a:spcBef>
              <a:spcAft>
                <a:spcPts val="0"/>
              </a:spcAft>
              <a:buSzPts val="2295"/>
              <a:buNone/>
            </a:pPr>
            <a:endParaRPr dirty="0"/>
          </a:p>
          <a:p>
            <a:pPr marL="0" lvl="0" indent="0" algn="l" rtl="0">
              <a:spcBef>
                <a:spcPts val="540"/>
              </a:spcBef>
              <a:spcAft>
                <a:spcPts val="0"/>
              </a:spcAft>
              <a:buSzPts val="2295"/>
              <a:buNone/>
            </a:pPr>
            <a:endParaRPr dirty="0"/>
          </a:p>
          <a:p>
            <a:pPr marL="274320" lvl="0" indent="-128587" algn="l" rtl="0">
              <a:spcBef>
                <a:spcPts val="540"/>
              </a:spcBef>
              <a:spcAft>
                <a:spcPts val="0"/>
              </a:spcAft>
              <a:buSzPts val="2295"/>
              <a:buNone/>
            </a:pPr>
            <a:endParaRPr dirty="0"/>
          </a:p>
          <a:p>
            <a:pPr marL="274320" lvl="0" indent="-128587" algn="l" rtl="0">
              <a:spcBef>
                <a:spcPts val="540"/>
              </a:spcBef>
              <a:spcAft>
                <a:spcPts val="0"/>
              </a:spcAft>
              <a:buSzPts val="2295"/>
              <a:buNone/>
            </a:pPr>
            <a:endParaRPr dirty="0"/>
          </a:p>
          <a:p>
            <a:pPr marL="274320" lvl="0" indent="-128587" algn="l" rtl="0">
              <a:spcBef>
                <a:spcPts val="540"/>
              </a:spcBef>
              <a:spcAft>
                <a:spcPts val="0"/>
              </a:spcAft>
              <a:buSzPts val="2295"/>
              <a:buNone/>
            </a:pPr>
            <a:endParaRPr dirty="0"/>
          </a:p>
          <a:p>
            <a:pPr marL="274320" lvl="0" indent="-274320" algn="l" rtl="0">
              <a:spcBef>
                <a:spcPts val="540"/>
              </a:spcBef>
              <a:spcAft>
                <a:spcPts val="0"/>
              </a:spcAft>
              <a:buSzPts val="2295"/>
              <a:buChar char="⚫"/>
            </a:pPr>
            <a:r>
              <a:rPr lang="en-US" dirty="0"/>
              <a:t>If sharing does not work, have students view on their own – share link in chat area</a:t>
            </a:r>
            <a:endParaRPr dirty="0"/>
          </a:p>
          <a:p>
            <a:pPr marL="274320" lvl="0" indent="-128587" algn="l" rtl="0">
              <a:spcBef>
                <a:spcPts val="540"/>
              </a:spcBef>
              <a:spcAft>
                <a:spcPts val="0"/>
              </a:spcAft>
              <a:buSzPts val="2295"/>
              <a:buNone/>
            </a:pPr>
            <a:endParaRPr dirty="0"/>
          </a:p>
        </p:txBody>
      </p:sp>
      <p:pic>
        <p:nvPicPr>
          <p:cNvPr id="230" name="Google Shape;230;p12"/>
          <p:cNvPicPr preferRelativeResize="0"/>
          <p:nvPr/>
        </p:nvPicPr>
        <p:blipFill rotWithShape="1">
          <a:blip r:embed="rId3">
            <a:alphaModFix/>
          </a:blip>
          <a:srcRect/>
          <a:stretch/>
        </p:blipFill>
        <p:spPr>
          <a:xfrm>
            <a:off x="1219200" y="2743200"/>
            <a:ext cx="6781800" cy="22098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Online Chat</a:t>
            </a:r>
            <a:endParaRPr b="1"/>
          </a:p>
        </p:txBody>
      </p:sp>
      <p:pic>
        <p:nvPicPr>
          <p:cNvPr id="236" name="Google Shape;236;p13"/>
          <p:cNvPicPr preferRelativeResize="0">
            <a:picLocks noGrp="1"/>
          </p:cNvPicPr>
          <p:nvPr>
            <p:ph type="body" idx="1"/>
          </p:nvPr>
        </p:nvPicPr>
        <p:blipFill rotWithShape="1">
          <a:blip r:embed="rId3">
            <a:alphaModFix/>
          </a:blip>
          <a:srcRect/>
          <a:stretch/>
        </p:blipFill>
        <p:spPr>
          <a:xfrm>
            <a:off x="1135856" y="2620328"/>
            <a:ext cx="7093744" cy="3780472"/>
          </a:xfrm>
          <a:prstGeom prst="rect">
            <a:avLst/>
          </a:prstGeom>
          <a:noFill/>
          <a:ln>
            <a:noFill/>
          </a:ln>
        </p:spPr>
      </p:pic>
      <p:sp>
        <p:nvSpPr>
          <p:cNvPr id="237" name="Google Shape;237;p13"/>
          <p:cNvSpPr/>
          <p:nvPr/>
        </p:nvSpPr>
        <p:spPr>
          <a:xfrm>
            <a:off x="228600" y="1422737"/>
            <a:ext cx="8686800"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a:solidFill>
                  <a:schemeClr val="dk1"/>
                </a:solidFill>
                <a:latin typeface="Georgia"/>
                <a:ea typeface="Georgia"/>
                <a:cs typeface="Georgia"/>
                <a:sym typeface="Georgia"/>
              </a:rPr>
              <a:t>If link shared for individual viewing, set Chat to Everyone, and ask them to mute to avoid feedback</a:t>
            </a:r>
            <a:endParaRPr sz="3000">
              <a:solidFill>
                <a:schemeClr val="dk1"/>
              </a:solidFill>
              <a:latin typeface="Georgia"/>
              <a:ea typeface="Georgia"/>
              <a:cs typeface="Georgia"/>
              <a:sym typeface="Georgi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Google Shape;242;p14"/>
          <p:cNvSpPr txBox="1">
            <a:spLocks noGrp="1"/>
          </p:cNvSpPr>
          <p:nvPr>
            <p:ph type="title"/>
          </p:nvPr>
        </p:nvSpPr>
        <p:spPr>
          <a:xfrm>
            <a:off x="304800" y="330154"/>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ct val="100000"/>
              <a:buFont typeface="Georgia"/>
              <a:buNone/>
            </a:pPr>
            <a:r>
              <a:rPr lang="en-US" b="1"/>
              <a:t>Help or Technical Assistance for Online Events</a:t>
            </a:r>
            <a:endParaRPr b="1"/>
          </a:p>
        </p:txBody>
      </p:sp>
      <p:pic>
        <p:nvPicPr>
          <p:cNvPr id="243" name="Google Shape;243;p14"/>
          <p:cNvPicPr preferRelativeResize="0">
            <a:picLocks noGrp="1"/>
          </p:cNvPicPr>
          <p:nvPr>
            <p:ph type="body" idx="1"/>
          </p:nvPr>
        </p:nvPicPr>
        <p:blipFill rotWithShape="1">
          <a:blip r:embed="rId3">
            <a:alphaModFix/>
          </a:blip>
          <a:srcRect/>
          <a:stretch/>
        </p:blipFill>
        <p:spPr>
          <a:xfrm>
            <a:off x="2743200" y="2463464"/>
            <a:ext cx="3962400" cy="4013536"/>
          </a:xfrm>
          <a:prstGeom prst="rect">
            <a:avLst/>
          </a:prstGeom>
          <a:noFill/>
          <a:ln>
            <a:noFill/>
          </a:ln>
        </p:spPr>
      </p:pic>
      <p:sp>
        <p:nvSpPr>
          <p:cNvPr id="244" name="Google Shape;244;p14"/>
          <p:cNvSpPr/>
          <p:nvPr/>
        </p:nvSpPr>
        <p:spPr>
          <a:xfrm>
            <a:off x="381000" y="1447800"/>
            <a:ext cx="8382000" cy="101566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a:solidFill>
                  <a:schemeClr val="dk1"/>
                </a:solidFill>
                <a:latin typeface="Georgia"/>
                <a:ea typeface="Georgia"/>
                <a:cs typeface="Georgia"/>
                <a:sym typeface="Georgia"/>
              </a:rPr>
              <a:t>If help or technical assistance is needed, use the ‘Ask for Help’ option </a:t>
            </a:r>
            <a:endParaRPr sz="3000">
              <a:solidFill>
                <a:schemeClr val="dk1"/>
              </a:solidFill>
              <a:latin typeface="Georgia"/>
              <a:ea typeface="Georgia"/>
              <a:cs typeface="Georgia"/>
              <a:sym typeface="Georgi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5"/>
          <p:cNvSpPr txBox="1">
            <a:spLocks noGrp="1"/>
          </p:cNvSpPr>
          <p:nvPr>
            <p:ph type="title"/>
          </p:nvPr>
        </p:nvSpPr>
        <p:spPr>
          <a:xfrm>
            <a:off x="301752" y="3810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ct val="100000"/>
              <a:buFont typeface="Georgia"/>
              <a:buNone/>
            </a:pPr>
            <a:r>
              <a:rPr lang="en-US" b="1"/>
              <a:t>Jefferson Teamwork Observation Guide (JTOG) </a:t>
            </a:r>
            <a:endParaRPr b="1"/>
          </a:p>
        </p:txBody>
      </p:sp>
      <p:sp>
        <p:nvSpPr>
          <p:cNvPr id="250" name="Google Shape;250;p1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dirty="0"/>
              <a:t>Short, 14-item Likert-scale tool to rate team behavior.  </a:t>
            </a:r>
            <a:endParaRPr dirty="0"/>
          </a:p>
          <a:p>
            <a:pPr marL="274320" lvl="0" indent="-274320" algn="l" rtl="0">
              <a:spcBef>
                <a:spcPts val="540"/>
              </a:spcBef>
              <a:spcAft>
                <a:spcPts val="0"/>
              </a:spcAft>
              <a:buSzPts val="2295"/>
              <a:buChar char="⚫"/>
            </a:pPr>
            <a:r>
              <a:rPr lang="en-US" dirty="0"/>
              <a:t>Each facilitator will observe team behavior and fill out the JTOG form at the end of the </a:t>
            </a:r>
            <a:r>
              <a:rPr lang="en-US" dirty="0" smtClean="0"/>
              <a:t>event, if desired by course Instructor</a:t>
            </a:r>
            <a:endParaRPr dirty="0"/>
          </a:p>
          <a:p>
            <a:pPr marL="274320" lvl="0" indent="-274320" algn="l" rtl="0">
              <a:spcBef>
                <a:spcPts val="540"/>
              </a:spcBef>
              <a:spcAft>
                <a:spcPts val="0"/>
              </a:spcAft>
              <a:buSzPts val="2295"/>
              <a:buChar char="⚫"/>
            </a:pPr>
            <a:r>
              <a:rPr lang="en-US" dirty="0"/>
              <a:t>JTOG </a:t>
            </a:r>
            <a:r>
              <a:rPr lang="en-US" dirty="0" smtClean="0"/>
              <a:t>link will be provided by course Instructor</a:t>
            </a:r>
            <a:endParaRPr dirty="0"/>
          </a:p>
          <a:p>
            <a:pPr marL="274320" lvl="0" indent="-128587" algn="l" rtl="0">
              <a:spcBef>
                <a:spcPts val="540"/>
              </a:spcBef>
              <a:spcAft>
                <a:spcPts val="0"/>
              </a:spcAft>
              <a:buSzPts val="2295"/>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a:t>Thank You!</a:t>
            </a:r>
            <a:endParaRPr/>
          </a:p>
        </p:txBody>
      </p:sp>
      <p:sp>
        <p:nvSpPr>
          <p:cNvPr id="256" name="Google Shape;256;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274320" lvl="0" indent="-274320" algn="l" rtl="0">
              <a:spcBef>
                <a:spcPts val="0"/>
              </a:spcBef>
              <a:spcAft>
                <a:spcPts val="0"/>
              </a:spcAft>
              <a:buSzPts val="2295"/>
              <a:buChar char="⚫"/>
            </a:pPr>
            <a:r>
              <a:rPr lang="en-US"/>
              <a:t>We appreciate your commitment to facilitate and participate in this learning opportunity! </a:t>
            </a:r>
            <a:endParaRPr/>
          </a:p>
          <a:p>
            <a:pPr marL="274320" lvl="0" indent="-274320" algn="l" rtl="0">
              <a:spcBef>
                <a:spcPts val="540"/>
              </a:spcBef>
              <a:spcAft>
                <a:spcPts val="0"/>
              </a:spcAft>
              <a:buSzPts val="2295"/>
              <a:buChar char="⚫"/>
            </a:pPr>
            <a:r>
              <a:rPr lang="en-US"/>
              <a:t>If you have any questions please reach out to your event planning team.</a:t>
            </a:r>
            <a:endParaRPr/>
          </a:p>
          <a:p>
            <a:pPr marL="274320" lvl="0" indent="-128587" algn="l" rtl="0">
              <a:spcBef>
                <a:spcPts val="540"/>
              </a:spcBef>
              <a:spcAft>
                <a:spcPts val="0"/>
              </a:spcAft>
              <a:buSzPts val="2295"/>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4000"/>
              <a:buFont typeface="Georgia"/>
              <a:buNone/>
            </a:pPr>
            <a:r>
              <a:rPr lang="en-US" sz="4000" b="1"/>
              <a:t>Thank You!</a:t>
            </a:r>
            <a:endParaRPr sz="4000" b="1"/>
          </a:p>
        </p:txBody>
      </p:sp>
      <p:sp>
        <p:nvSpPr>
          <p:cNvPr id="169" name="Google Shape;169;p2"/>
          <p:cNvSpPr txBox="1">
            <a:spLocks noGrp="1"/>
          </p:cNvSpPr>
          <p:nvPr>
            <p:ph type="body" idx="1"/>
          </p:nvPr>
        </p:nvSpPr>
        <p:spPr>
          <a:xfrm>
            <a:off x="457200" y="2209800"/>
            <a:ext cx="8001000" cy="3889248"/>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720"/>
              <a:buNone/>
            </a:pPr>
            <a:r>
              <a:rPr lang="en-US" sz="3200"/>
              <a:t>Your participation in this activity enhances the experience and provides valuable insights to the student!  </a:t>
            </a:r>
            <a:endParaRPr/>
          </a:p>
          <a:p>
            <a:pPr marL="0" lvl="0" indent="0" algn="ctr" rtl="0">
              <a:spcBef>
                <a:spcPts val="640"/>
              </a:spcBef>
              <a:spcAft>
                <a:spcPts val="0"/>
              </a:spcAft>
              <a:buSzPts val="2720"/>
              <a:buNone/>
            </a:pPr>
            <a:r>
              <a:rPr lang="en-US" sz="3200"/>
              <a:t>This couldn’t happen without you!</a:t>
            </a:r>
            <a:endParaRPr sz="32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Overview</a:t>
            </a:r>
            <a:endParaRPr b="1"/>
          </a:p>
        </p:txBody>
      </p:sp>
      <p:sp>
        <p:nvSpPr>
          <p:cNvPr id="175" name="Google Shape;175;p3"/>
          <p:cNvSpPr txBox="1">
            <a:spLocks noGrp="1"/>
          </p:cNvSpPr>
          <p:nvPr>
            <p:ph type="body" idx="1"/>
          </p:nvPr>
        </p:nvSpPr>
        <p:spPr>
          <a:xfrm>
            <a:off x="301752" y="1527048"/>
            <a:ext cx="8503920" cy="487375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2295"/>
              <a:buNone/>
            </a:pPr>
            <a:r>
              <a:rPr lang="en-US"/>
              <a:t>This exercise simulates an Infectious Disease Outbreak. </a:t>
            </a:r>
            <a:endParaRPr/>
          </a:p>
          <a:p>
            <a:pPr marL="0" lvl="0" indent="0" algn="ctr" rtl="0">
              <a:spcBef>
                <a:spcPts val="540"/>
              </a:spcBef>
              <a:spcAft>
                <a:spcPts val="0"/>
              </a:spcAft>
              <a:buSzPts val="2295"/>
              <a:buNone/>
            </a:pPr>
            <a:r>
              <a:rPr lang="en-US"/>
              <a:t> </a:t>
            </a:r>
            <a:endParaRPr/>
          </a:p>
          <a:p>
            <a:pPr marL="0" lvl="0" indent="0" algn="ctr" rtl="0">
              <a:spcBef>
                <a:spcPts val="540"/>
              </a:spcBef>
              <a:spcAft>
                <a:spcPts val="0"/>
              </a:spcAft>
              <a:buSzPts val="2295"/>
              <a:buNone/>
            </a:pPr>
            <a:r>
              <a:rPr lang="en-US"/>
              <a:t>This is an educational activity that places public health and health professions students in the role of interacting as a member of a multidisciplinary unified response team, requiring that they engage in effective teamwork as they collaborate in decision-making and communication in response to the rising threat of an infectious disease outbreak. </a:t>
            </a:r>
            <a:endParaRPr/>
          </a:p>
          <a:p>
            <a:pPr marL="0" lvl="0" indent="0" algn="ctr" rtl="0">
              <a:spcBef>
                <a:spcPts val="540"/>
              </a:spcBef>
              <a:spcAft>
                <a:spcPts val="0"/>
              </a:spcAft>
              <a:buSzPts val="2295"/>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dirty="0"/>
              <a:t>Overview, Continued</a:t>
            </a:r>
            <a:endParaRPr b="1" dirty="0"/>
          </a:p>
        </p:txBody>
      </p:sp>
      <p:sp>
        <p:nvSpPr>
          <p:cNvPr id="181" name="Google Shape;181;p4"/>
          <p:cNvSpPr txBox="1">
            <a:spLocks noGrp="1"/>
          </p:cNvSpPr>
          <p:nvPr>
            <p:ph type="body" idx="1"/>
          </p:nvPr>
        </p:nvSpPr>
        <p:spPr>
          <a:xfrm>
            <a:off x="301752" y="1447800"/>
            <a:ext cx="8503920" cy="4953000"/>
          </a:xfrm>
          <a:prstGeom prst="rect">
            <a:avLst/>
          </a:prstGeom>
          <a:noFill/>
          <a:ln>
            <a:noFill/>
          </a:ln>
        </p:spPr>
        <p:txBody>
          <a:bodyPr spcFirstLastPara="1" wrap="square" lIns="91425" tIns="45700" rIns="91425" bIns="45700" anchor="t" anchorCtr="0">
            <a:normAutofit fontScale="47500" lnSpcReduction="20000"/>
          </a:bodyPr>
          <a:lstStyle/>
          <a:p>
            <a:pPr marL="0" lvl="0" indent="0" algn="l" rtl="0">
              <a:spcBef>
                <a:spcPts val="0"/>
              </a:spcBef>
              <a:spcAft>
                <a:spcPts val="0"/>
              </a:spcAft>
              <a:buSzPct val="85000"/>
              <a:buNone/>
            </a:pPr>
            <a:r>
              <a:rPr lang="en-US" sz="4600" dirty="0"/>
              <a:t>This outbreak activity enhances existing education in community resilience and preparedness, health equity and social justice in several ways:</a:t>
            </a:r>
            <a:r>
              <a:rPr lang="en-US" sz="3400" dirty="0"/>
              <a:t/>
            </a:r>
            <a:br>
              <a:rPr lang="en-US" sz="3400" dirty="0"/>
            </a:br>
            <a:r>
              <a:rPr lang="en-US" sz="3400" dirty="0"/>
              <a:t/>
            </a:r>
            <a:br>
              <a:rPr lang="en-US" sz="3400" dirty="0"/>
            </a:br>
            <a:endParaRPr sz="3400" dirty="0"/>
          </a:p>
          <a:p>
            <a:pPr marL="514350" lvl="0" indent="-514350" algn="l" rtl="0">
              <a:spcBef>
                <a:spcPts val="399"/>
              </a:spcBef>
              <a:spcAft>
                <a:spcPts val="0"/>
              </a:spcAft>
              <a:buSzPct val="85000"/>
              <a:buAutoNum type="arabicPeriod"/>
            </a:pPr>
            <a:r>
              <a:rPr lang="en-US" sz="4200" dirty="0"/>
              <a:t>Participants take on roles in the unified command response, rather than in patient triage and treatment, which is typical in most IPE activities. This structure allows all students to have a better sense of the factors at play in strategic planning and decision-making in emergency preparedness and response. </a:t>
            </a:r>
            <a:endParaRPr sz="4200" dirty="0"/>
          </a:p>
          <a:p>
            <a:pPr marL="840375" lvl="0" indent="-742950" algn="l" rtl="0">
              <a:spcBef>
                <a:spcPts val="361"/>
              </a:spcBef>
              <a:spcAft>
                <a:spcPts val="0"/>
              </a:spcAft>
              <a:buSzPct val="85000"/>
              <a:buFont typeface="+mj-lt"/>
              <a:buAutoNum type="arabicPeriod"/>
            </a:pPr>
            <a:endParaRPr sz="3800" dirty="0"/>
          </a:p>
          <a:p>
            <a:pPr marL="514350" lvl="0" indent="-514350" algn="l" rtl="0">
              <a:spcBef>
                <a:spcPts val="399"/>
              </a:spcBef>
              <a:spcAft>
                <a:spcPts val="0"/>
              </a:spcAft>
              <a:buSzPct val="85000"/>
              <a:buAutoNum type="arabicPeriod"/>
            </a:pPr>
            <a:r>
              <a:rPr lang="en-US" sz="4200" dirty="0"/>
              <a:t>This activity is designed so that the public health students take the lead on the team, which is typically the situation in emergency planning and response, but not typical in other IPE activities where the medical students often take the lead. This aspect of the activity highlights the important role that public health professionals play in community health and wellbeing. </a:t>
            </a:r>
            <a:endParaRPr sz="4200" dirty="0"/>
          </a:p>
          <a:p>
            <a:pPr marL="0" lvl="0" indent="0" algn="l" rtl="0">
              <a:spcBef>
                <a:spcPts val="399"/>
              </a:spcBef>
              <a:spcAft>
                <a:spcPts val="0"/>
              </a:spcAft>
              <a:buSzPct val="85000"/>
              <a:buNone/>
            </a:pPr>
            <a:r>
              <a:rPr lang="en-US" sz="4200" dirty="0"/>
              <a:t/>
            </a:r>
            <a:br>
              <a:rPr lang="en-US" sz="4200" dirty="0"/>
            </a:br>
            <a:endParaRPr sz="4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Overview, Continued</a:t>
            </a:r>
            <a:endParaRPr b="1"/>
          </a:p>
        </p:txBody>
      </p:sp>
      <p:sp>
        <p:nvSpPr>
          <p:cNvPr id="187" name="Google Shape;187;p5"/>
          <p:cNvSpPr txBox="1">
            <a:spLocks noGrp="1"/>
          </p:cNvSpPr>
          <p:nvPr>
            <p:ph type="body" idx="1"/>
          </p:nvPr>
        </p:nvSpPr>
        <p:spPr>
          <a:xfrm>
            <a:off x="301752" y="1527048"/>
            <a:ext cx="8503920" cy="4873752"/>
          </a:xfrm>
          <a:prstGeom prst="rect">
            <a:avLst/>
          </a:prstGeom>
          <a:noFill/>
          <a:ln>
            <a:noFill/>
          </a:ln>
        </p:spPr>
        <p:txBody>
          <a:bodyPr spcFirstLastPara="1" wrap="square" lIns="91425" tIns="45700" rIns="91425" bIns="45700" anchor="t" anchorCtr="0">
            <a:normAutofit fontScale="77500" lnSpcReduction="20000"/>
          </a:bodyPr>
          <a:lstStyle/>
          <a:p>
            <a:pPr marL="0" lvl="0" indent="0" algn="l" rtl="0">
              <a:spcBef>
                <a:spcPts val="0"/>
              </a:spcBef>
              <a:spcAft>
                <a:spcPts val="0"/>
              </a:spcAft>
              <a:buSzPct val="85000"/>
              <a:buNone/>
            </a:pPr>
            <a:endParaRPr dirty="0"/>
          </a:p>
          <a:p>
            <a:pPr marL="514350" lvl="0" indent="-514377" algn="l" rtl="0">
              <a:spcBef>
                <a:spcPts val="449"/>
              </a:spcBef>
              <a:spcAft>
                <a:spcPts val="0"/>
              </a:spcAft>
              <a:buSzPct val="85000"/>
              <a:buFont typeface="+mj-lt"/>
              <a:buAutoNum type="arabicPeriod" startAt="3"/>
            </a:pPr>
            <a:r>
              <a:rPr lang="en-US" sz="2900" dirty="0"/>
              <a:t>This activity includes students and faculty from clinical mental health counseling, to address the importance of community and healthcare worker resilience in public health emergencies. Mental health professionals are often left out of the planning and response, and students in mental health counseling are rarely, if ever, included in emergency preparedness and response training. </a:t>
            </a:r>
            <a:endParaRPr sz="2900" dirty="0"/>
          </a:p>
          <a:p>
            <a:pPr marL="635632" lvl="0" indent="-514350" algn="l" rtl="0">
              <a:spcBef>
                <a:spcPts val="449"/>
              </a:spcBef>
              <a:spcAft>
                <a:spcPts val="0"/>
              </a:spcAft>
              <a:buSzPct val="85000"/>
              <a:buFont typeface="+mj-lt"/>
              <a:buAutoNum type="arabicPeriod" startAt="3"/>
            </a:pPr>
            <a:endParaRPr sz="2900" dirty="0"/>
          </a:p>
          <a:p>
            <a:pPr marL="514350" lvl="0" indent="-514350" algn="l" rtl="0">
              <a:spcBef>
                <a:spcPts val="434"/>
              </a:spcBef>
              <a:spcAft>
                <a:spcPts val="0"/>
              </a:spcAft>
              <a:buSzPct val="85000"/>
              <a:buFont typeface="+mj-lt"/>
              <a:buAutoNum type="arabicPeriod" startAt="3"/>
            </a:pPr>
            <a:r>
              <a:rPr lang="en-US" sz="2800" dirty="0"/>
              <a:t>This activity incorporates a health equity lens so that students can gain a better understanding of how community-level emergencies often affect citizens disproportionately, and how planning for equitable resource allocation can help address these disparities. </a:t>
            </a:r>
            <a:endParaRPr dirty="0"/>
          </a:p>
          <a:p>
            <a:pPr marL="0" lvl="0" indent="0" algn="l" rtl="0">
              <a:spcBef>
                <a:spcPts val="434"/>
              </a:spcBef>
              <a:spcAft>
                <a:spcPts val="0"/>
              </a:spcAft>
              <a:buSzPct val="85000"/>
              <a:buNone/>
            </a:pPr>
            <a:r>
              <a:rPr lang="en-US" sz="2800" dirty="0"/>
              <a:t/>
            </a:r>
            <a:br>
              <a:rPr lang="en-US" sz="2800" dirty="0"/>
            </a:br>
            <a:endParaRP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Georgia"/>
              <a:buNone/>
            </a:pPr>
            <a:r>
              <a:rPr lang="en-US" b="1" dirty="0"/>
              <a:t>Logistics for </a:t>
            </a:r>
            <a:r>
              <a:rPr lang="en-US" b="1" dirty="0" smtClean="0"/>
              <a:t>Remote Synchronous</a:t>
            </a:r>
            <a:r>
              <a:rPr lang="en-US" b="1" dirty="0" smtClean="0"/>
              <a:t> </a:t>
            </a:r>
            <a:r>
              <a:rPr lang="en-US" b="1" dirty="0"/>
              <a:t>Event</a:t>
            </a:r>
            <a:endParaRPr b="1" dirty="0"/>
          </a:p>
        </p:txBody>
      </p:sp>
      <p:sp>
        <p:nvSpPr>
          <p:cNvPr id="193" name="Google Shape;193;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95"/>
              <a:buFont typeface="Arial" panose="020B0604020202020204" pitchFamily="34" charset="0"/>
              <a:buChar char="•"/>
            </a:pPr>
            <a:r>
              <a:rPr lang="en-US" sz="2400" dirty="0"/>
              <a:t>If the event is </a:t>
            </a:r>
            <a:r>
              <a:rPr lang="en-US" sz="2400" dirty="0" smtClean="0"/>
              <a:t>hosted, </a:t>
            </a:r>
            <a:r>
              <a:rPr lang="en-US" sz="2400" dirty="0"/>
              <a:t>online facilitators must pre-register for </a:t>
            </a:r>
            <a:r>
              <a:rPr lang="en-US" sz="2400" b="1" dirty="0"/>
              <a:t>2</a:t>
            </a:r>
            <a:r>
              <a:rPr lang="en-US" sz="2400" dirty="0"/>
              <a:t> online meeting </a:t>
            </a:r>
            <a:r>
              <a:rPr lang="en-US" sz="2400" dirty="0" smtClean="0"/>
              <a:t>rooms </a:t>
            </a:r>
            <a:r>
              <a:rPr lang="en-US" sz="2400" dirty="0"/>
              <a:t>to accommodate breakout sessions, the week prior to the event</a:t>
            </a:r>
            <a:endParaRPr sz="2400" dirty="0"/>
          </a:p>
          <a:p>
            <a:pPr marL="342900" lvl="0" indent="-342900" algn="l" rtl="0">
              <a:spcBef>
                <a:spcPts val="540"/>
              </a:spcBef>
              <a:spcAft>
                <a:spcPts val="0"/>
              </a:spcAft>
              <a:buSzPts val="2295"/>
              <a:buFont typeface="Arial" panose="020B0604020202020204" pitchFamily="34" charset="0"/>
              <a:buChar char="•"/>
            </a:pPr>
            <a:r>
              <a:rPr lang="en-US" sz="2400" dirty="0"/>
              <a:t>ROOM 1 Online Link / Registration: [LINK]</a:t>
            </a:r>
            <a:br>
              <a:rPr lang="en-US" sz="2400" dirty="0"/>
            </a:br>
            <a:r>
              <a:rPr lang="en-US" sz="2400" dirty="0"/>
              <a:t>ROOM 2 Online Link / Registration: [LINK]</a:t>
            </a:r>
            <a:endParaRPr sz="2400" dirty="0"/>
          </a:p>
          <a:p>
            <a:pPr marL="342900" lvl="0" indent="-342900" algn="l" rtl="0">
              <a:spcBef>
                <a:spcPts val="540"/>
              </a:spcBef>
              <a:spcAft>
                <a:spcPts val="0"/>
              </a:spcAft>
              <a:buSzPts val="2295"/>
              <a:buFont typeface="Arial" panose="020B0604020202020204" pitchFamily="34" charset="0"/>
              <a:buChar char="•"/>
            </a:pPr>
            <a:r>
              <a:rPr lang="en-US" sz="2400" dirty="0"/>
              <a:t>Post-registration confirmation email will be sent containing information about joining the meeting.</a:t>
            </a:r>
            <a:endParaRPr sz="2400" dirty="0"/>
          </a:p>
          <a:p>
            <a:pPr marL="342900" lvl="0" indent="-342900" algn="l" rtl="0">
              <a:spcBef>
                <a:spcPts val="540"/>
              </a:spcBef>
              <a:spcAft>
                <a:spcPts val="0"/>
              </a:spcAft>
              <a:buSzPts val="2295"/>
              <a:buFont typeface="Arial" panose="020B0604020202020204" pitchFamily="34" charset="0"/>
              <a:buChar char="•"/>
            </a:pPr>
            <a:r>
              <a:rPr lang="en-US" sz="2400" dirty="0"/>
              <a:t>Join the event using the ROOM 1 link. Online meeting room will open at XX time. Event begins promptly at XX time and ends at XX time.</a:t>
            </a:r>
            <a:endParaRPr sz="2400" dirty="0"/>
          </a:p>
          <a:p>
            <a:pPr marL="274320" lvl="0" indent="-128587" algn="l" rtl="0">
              <a:spcBef>
                <a:spcPts val="540"/>
              </a:spcBef>
              <a:spcAft>
                <a:spcPts val="0"/>
              </a:spcAft>
              <a:buSzPts val="2295"/>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Logistics for In-Person Event</a:t>
            </a:r>
            <a:endParaRPr b="1"/>
          </a:p>
        </p:txBody>
      </p:sp>
      <p:sp>
        <p:nvSpPr>
          <p:cNvPr id="199" name="Google Shape;199;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SzPts val="2295"/>
              <a:buFont typeface="Arial" panose="020B0604020202020204" pitchFamily="34" charset="0"/>
              <a:buChar char="•"/>
            </a:pPr>
            <a:r>
              <a:rPr lang="en-US" sz="2400" dirty="0"/>
              <a:t>Facilitators need to register for the event at: (LINK)</a:t>
            </a:r>
            <a:endParaRPr sz="2400" dirty="0"/>
          </a:p>
          <a:p>
            <a:pPr marL="342900" lvl="0" indent="-342900" algn="l" rtl="0">
              <a:spcBef>
                <a:spcPts val="540"/>
              </a:spcBef>
              <a:spcAft>
                <a:spcPts val="0"/>
              </a:spcAft>
              <a:buSzPts val="2295"/>
              <a:buFont typeface="Arial" panose="020B0604020202020204" pitchFamily="34" charset="0"/>
              <a:buChar char="•"/>
            </a:pPr>
            <a:endParaRPr sz="2400" dirty="0"/>
          </a:p>
          <a:p>
            <a:pPr marL="342900" lvl="0" indent="-342900" algn="l" rtl="0">
              <a:spcBef>
                <a:spcPts val="540"/>
              </a:spcBef>
              <a:spcAft>
                <a:spcPts val="0"/>
              </a:spcAft>
              <a:buSzPts val="2295"/>
              <a:buFont typeface="Arial" panose="020B0604020202020204" pitchFamily="34" charset="0"/>
              <a:buChar char="•"/>
            </a:pPr>
            <a:r>
              <a:rPr lang="en-US" sz="2400" dirty="0"/>
              <a:t>Facilitators may be assigned to a room or group(s) of students</a:t>
            </a:r>
            <a:endParaRPr sz="2400" dirty="0"/>
          </a:p>
          <a:p>
            <a:pPr marL="274320" lvl="0" indent="-128587" algn="l" rtl="0">
              <a:spcBef>
                <a:spcPts val="540"/>
              </a:spcBef>
              <a:spcAft>
                <a:spcPts val="0"/>
              </a:spcAft>
              <a:buSzPts val="2295"/>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Facilitator Guide</a:t>
            </a:r>
            <a:endParaRPr b="1"/>
          </a:p>
        </p:txBody>
      </p:sp>
      <p:sp>
        <p:nvSpPr>
          <p:cNvPr id="205" name="Google Shape;205;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A detailed </a:t>
            </a:r>
            <a:r>
              <a:rPr lang="en-US" dirty="0" smtClean="0"/>
              <a:t>Facilitator </a:t>
            </a:r>
            <a:r>
              <a:rPr lang="en-US" dirty="0"/>
              <a:t>G</a:t>
            </a:r>
            <a:r>
              <a:rPr lang="en-US" dirty="0" smtClean="0"/>
              <a:t>uide </a:t>
            </a:r>
            <a:r>
              <a:rPr lang="en-US" dirty="0"/>
              <a:t>is provided which contains the following:</a:t>
            </a:r>
            <a:endParaRPr dirty="0"/>
          </a:p>
          <a:p>
            <a:pPr marL="514350" lvl="0" indent="-514350" algn="l" rtl="0">
              <a:spcBef>
                <a:spcPts val="540"/>
              </a:spcBef>
              <a:spcAft>
                <a:spcPts val="0"/>
              </a:spcAft>
              <a:buSzPts val="2295"/>
              <a:buAutoNum type="arabicPeriod"/>
            </a:pPr>
            <a:r>
              <a:rPr lang="en-US" dirty="0"/>
              <a:t>Outbreak scenario </a:t>
            </a:r>
            <a:endParaRPr dirty="0"/>
          </a:p>
          <a:p>
            <a:pPr marL="514350" lvl="0" indent="-514350" algn="l" rtl="0">
              <a:spcBef>
                <a:spcPts val="540"/>
              </a:spcBef>
              <a:spcAft>
                <a:spcPts val="0"/>
              </a:spcAft>
              <a:buSzPts val="2295"/>
              <a:buAutoNum type="arabicPeriod"/>
            </a:pPr>
            <a:r>
              <a:rPr lang="en-US" dirty="0"/>
              <a:t>Description of the roles that students will be </a:t>
            </a:r>
            <a:r>
              <a:rPr lang="en-US" dirty="0" smtClean="0"/>
              <a:t>playing</a:t>
            </a:r>
            <a:endParaRPr dirty="0"/>
          </a:p>
          <a:p>
            <a:pPr marL="514350" lvl="0" indent="-514350" algn="l" rtl="0">
              <a:spcBef>
                <a:spcPts val="540"/>
              </a:spcBef>
              <a:spcAft>
                <a:spcPts val="0"/>
              </a:spcAft>
              <a:buSzPts val="2295"/>
              <a:buAutoNum type="arabicPeriod"/>
            </a:pPr>
            <a:r>
              <a:rPr lang="en-US" dirty="0"/>
              <a:t>S</a:t>
            </a:r>
            <a:r>
              <a:rPr lang="en-US" dirty="0" smtClean="0"/>
              <a:t>chedule </a:t>
            </a:r>
            <a:endParaRPr dirty="0"/>
          </a:p>
          <a:p>
            <a:pPr marL="514350" lvl="0" indent="-514350" algn="l" rtl="0">
              <a:spcBef>
                <a:spcPts val="540"/>
              </a:spcBef>
              <a:spcAft>
                <a:spcPts val="0"/>
              </a:spcAft>
              <a:buSzPts val="2295"/>
              <a:buAutoNum type="arabicPeriod"/>
            </a:pPr>
            <a:r>
              <a:rPr lang="en-US" dirty="0" smtClean="0"/>
              <a:t>Student q</a:t>
            </a:r>
            <a:r>
              <a:rPr lang="en-US" dirty="0" smtClean="0"/>
              <a:t>uestions/prompts with examples of desired responses</a:t>
            </a:r>
            <a:endParaRPr dirty="0"/>
          </a:p>
          <a:p>
            <a:pPr marL="514350" lvl="0" indent="-368617" algn="l" rtl="0">
              <a:spcBef>
                <a:spcPts val="540"/>
              </a:spcBef>
              <a:spcAft>
                <a:spcPts val="0"/>
              </a:spcAft>
              <a:buSzPts val="2295"/>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Georgia"/>
              <a:buNone/>
            </a:pPr>
            <a:r>
              <a:rPr lang="en-US" b="1"/>
              <a:t>Facilitator Reference</a:t>
            </a:r>
            <a:endParaRPr b="1"/>
          </a:p>
        </p:txBody>
      </p:sp>
      <p:sp>
        <p:nvSpPr>
          <p:cNvPr id="211" name="Google Shape;211;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 </a:t>
            </a:r>
            <a:endParaRPr dirty="0"/>
          </a:p>
          <a:p>
            <a:pPr marL="514350" lvl="0" indent="-514350" algn="l" rtl="0">
              <a:spcBef>
                <a:spcPts val="540"/>
              </a:spcBef>
              <a:spcAft>
                <a:spcPts val="0"/>
              </a:spcAft>
              <a:buSzPts val="2295"/>
              <a:buAutoNum type="arabicPeriod" startAt="5"/>
            </a:pPr>
            <a:r>
              <a:rPr lang="en-US" dirty="0"/>
              <a:t>L</a:t>
            </a:r>
            <a:r>
              <a:rPr lang="en-US" dirty="0" smtClean="0"/>
              <a:t>ist </a:t>
            </a:r>
            <a:r>
              <a:rPr lang="en-US" dirty="0"/>
              <a:t>of the timed actions that facilitators will need to do (for </a:t>
            </a:r>
            <a:r>
              <a:rPr lang="en-US" dirty="0" smtClean="0"/>
              <a:t>remote synchronous delivery)</a:t>
            </a:r>
            <a:endParaRPr dirty="0"/>
          </a:p>
          <a:p>
            <a:pPr marL="514350" lvl="0" indent="-514350" algn="l" rtl="0">
              <a:spcBef>
                <a:spcPts val="540"/>
              </a:spcBef>
              <a:spcAft>
                <a:spcPts val="0"/>
              </a:spcAft>
              <a:buSzPts val="2295"/>
              <a:buAutoNum type="arabicPeriod" startAt="5"/>
            </a:pPr>
            <a:r>
              <a:rPr lang="en-US" dirty="0" smtClean="0"/>
              <a:t>Web </a:t>
            </a:r>
            <a:r>
              <a:rPr lang="en-US" dirty="0"/>
              <a:t>address links needed for sharing videos and images with your </a:t>
            </a:r>
            <a:r>
              <a:rPr lang="en-US" dirty="0" smtClean="0"/>
              <a:t>team </a:t>
            </a:r>
            <a:endParaRPr dirty="0"/>
          </a:p>
          <a:p>
            <a:pPr marL="514350" lvl="0" indent="-514350" algn="l" rtl="0">
              <a:spcBef>
                <a:spcPts val="540"/>
              </a:spcBef>
              <a:spcAft>
                <a:spcPts val="0"/>
              </a:spcAft>
              <a:buSzPts val="2295"/>
              <a:buAutoNum type="arabicPeriod" startAt="5"/>
            </a:pPr>
            <a:r>
              <a:rPr lang="en-US" dirty="0"/>
              <a:t>The Jefferson Teamwork Observation Guide (JTOG) link - each facilitator will </a:t>
            </a:r>
            <a:r>
              <a:rPr lang="en-US" dirty="0" smtClean="0"/>
              <a:t>complete </a:t>
            </a:r>
            <a:r>
              <a:rPr lang="en-US" dirty="0"/>
              <a:t>this short form during the final large group </a:t>
            </a:r>
            <a:r>
              <a:rPr lang="en-US" dirty="0" smtClean="0"/>
              <a:t>debriefing</a:t>
            </a:r>
            <a:endParaRPr dirty="0"/>
          </a:p>
          <a:p>
            <a:pPr marL="514350" lvl="0" indent="-368617" algn="l" rtl="0">
              <a:spcBef>
                <a:spcPts val="540"/>
              </a:spcBef>
              <a:spcAft>
                <a:spcPts val="0"/>
              </a:spcAft>
              <a:buSzPts val="2295"/>
              <a:buNone/>
            </a:pPr>
            <a:endParaRPr b="1" dirty="0"/>
          </a:p>
          <a:p>
            <a:pPr marL="0" lvl="0" indent="0" algn="l" rtl="0">
              <a:spcBef>
                <a:spcPts val="540"/>
              </a:spcBef>
              <a:spcAft>
                <a:spcPts val="0"/>
              </a:spcAft>
              <a:buSzPts val="2295"/>
              <a:buNone/>
            </a:pPr>
            <a:r>
              <a:rPr lang="en-US" b="1" dirty="0"/>
              <a:t>Note: </a:t>
            </a:r>
            <a:r>
              <a:rPr lang="en-US" b="1" dirty="0">
                <a:solidFill>
                  <a:srgbClr val="4A86E8"/>
                </a:solidFill>
              </a:rPr>
              <a:t>Blue</a:t>
            </a:r>
            <a:r>
              <a:rPr lang="en-US" dirty="0"/>
              <a:t> text indicates actions for the facilitators.</a:t>
            </a:r>
            <a:endParaRPr dirty="0"/>
          </a:p>
          <a:p>
            <a:pPr marL="514350" lvl="0" indent="-368617" algn="l" rtl="0">
              <a:spcBef>
                <a:spcPts val="540"/>
              </a:spcBef>
              <a:spcAft>
                <a:spcPts val="0"/>
              </a:spcAft>
              <a:buSzPts val="2295"/>
              <a:buNone/>
            </a:pPr>
            <a:endParaRPr dirty="0"/>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898</Words>
  <Application>Microsoft Office PowerPoint</Application>
  <PresentationFormat>On-screen Show (4:3)</PresentationFormat>
  <Paragraphs>75</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Georgia</vt:lpstr>
      <vt:lpstr>Noto Sans Symbols</vt:lpstr>
      <vt:lpstr>Civic</vt:lpstr>
      <vt:lpstr>Interprofessional Education (IPE) Outbreak Experience –  Facilitator Instructions for Remote Synchronous Delivery</vt:lpstr>
      <vt:lpstr>Thank You!</vt:lpstr>
      <vt:lpstr>Overview</vt:lpstr>
      <vt:lpstr>Overview, Continued</vt:lpstr>
      <vt:lpstr>Overview, Continued</vt:lpstr>
      <vt:lpstr>Logistics for Remote Synchronous Event</vt:lpstr>
      <vt:lpstr>Logistics for In-Person Event</vt:lpstr>
      <vt:lpstr>Facilitator Guide</vt:lpstr>
      <vt:lpstr>Facilitator Reference</vt:lpstr>
      <vt:lpstr>Facilitator Roles</vt:lpstr>
      <vt:lpstr>Facilitator Roles</vt:lpstr>
      <vt:lpstr>Sharing Video-for Remote Event</vt:lpstr>
      <vt:lpstr>Online Chat</vt:lpstr>
      <vt:lpstr>Help or Technical Assistance for Online Events</vt:lpstr>
      <vt:lpstr>Jefferson Teamwork Observation Guide (JTOG)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Interprofessional Education (IPE) Outbreak Experience –  Facilitator Instructions for Remote Synchronous Delivery</dc:title>
  <dc:creator>Syliva Ellison</dc:creator>
  <cp:lastModifiedBy>Sabrina Neeley</cp:lastModifiedBy>
  <cp:revision>6</cp:revision>
  <dcterms:created xsi:type="dcterms:W3CDTF">2021-06-07T02:14:49Z</dcterms:created>
  <dcterms:modified xsi:type="dcterms:W3CDTF">2021-06-28T16:54:56Z</dcterms:modified>
</cp:coreProperties>
</file>