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72" r:id="rId7"/>
    <p:sldId id="265" r:id="rId8"/>
    <p:sldId id="273" r:id="rId9"/>
    <p:sldId id="263"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ge4xO2dairWiHymNz4MJ3YwQ+Kj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56"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viewProps" Target="viewProps.xml"/><Relationship Id="rId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0"/>
        <p:cNvGrpSpPr/>
        <p:nvPr/>
      </p:nvGrpSpPr>
      <p:grpSpPr>
        <a:xfrm>
          <a:off x="0" y="0"/>
          <a:ext cx="0" cy="0"/>
          <a:chOff x="0" y="0"/>
          <a:chExt cx="0" cy="0"/>
        </a:xfrm>
      </p:grpSpPr>
      <p:sp>
        <p:nvSpPr>
          <p:cNvPr id="21" name="Google Shape;21;p1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2" name="Google Shape;22;p18"/>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3" name="Google Shape;23;p1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4" name="Google Shape;24;p18"/>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5" name="Google Shape;25;p1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6" name="Google Shape;26;p18"/>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27" name="Google Shape;27;p1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29" name="Google Shape;29;p18"/>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0" name="Google Shape;30;p18"/>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1" name="Google Shape;31;p18"/>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2" name="Google Shape;32;p18"/>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3" name="Google Shape;33;p18"/>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34" name="Google Shape;34;p18"/>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Georgia"/>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9" name="Google Shape;139;p27"/>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0" name="Google Shape;140;p2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27"/>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7"/>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3"/>
        <p:cNvGrpSpPr/>
        <p:nvPr/>
      </p:nvGrpSpPr>
      <p:grpSpPr>
        <a:xfrm>
          <a:off x="0" y="0"/>
          <a:ext cx="0" cy="0"/>
          <a:chOff x="0" y="0"/>
          <a:chExt cx="0" cy="0"/>
        </a:xfrm>
      </p:grpSpPr>
      <p:sp>
        <p:nvSpPr>
          <p:cNvPr id="144" name="Google Shape;144;p2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5" name="Google Shape;145;p28"/>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6" name="Google Shape;146;p28"/>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7" name="Google Shape;147;p2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8" name="Google Shape;148;p2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9" name="Google Shape;149;p28"/>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50" name="Google Shape;150;p28"/>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1" name="Google Shape;151;p28"/>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2" name="Google Shape;152;p28"/>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3" name="Google Shape;153;p28"/>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154" name="Google Shape;154;p28"/>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5" name="Google Shape;155;p2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2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8"/>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Georgia"/>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9"/>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40" name="Google Shape;40;p1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1"/>
        <p:cNvGrpSpPr/>
        <p:nvPr/>
      </p:nvGrpSpPr>
      <p:grpSpPr>
        <a:xfrm>
          <a:off x="0" y="0"/>
          <a:ext cx="0" cy="0"/>
          <a:chOff x="0" y="0"/>
          <a:chExt cx="0" cy="0"/>
        </a:xfrm>
      </p:grpSpPr>
      <p:sp>
        <p:nvSpPr>
          <p:cNvPr id="42" name="Google Shape;42;p2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3" name="Google Shape;43;p2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4" name="Google Shape;44;p20"/>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5" name="Google Shape;45;p20"/>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6" name="Google Shape;46;p20"/>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7" name="Google Shape;47;p20"/>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8" name="Google Shape;48;p20"/>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Georgia"/>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49" name="Google Shape;49;p2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0" name="Google Shape;50;p20"/>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1" name="Google Shape;51;p2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53" name="Google Shape;53;p20"/>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4" name="Google Shape;54;p20"/>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55" name="Google Shape;55;p20"/>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56" name="Google Shape;56;p20"/>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57" name="Google Shape;57;p20"/>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Georgia"/>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cxnSp>
        <p:nvCxnSpPr>
          <p:cNvPr id="63" name="Google Shape;63;p21"/>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4" name="Google Shape;64;p21"/>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5" name="Google Shape;65;p21"/>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66"/>
        <p:cNvGrpSpPr/>
        <p:nvPr/>
      </p:nvGrpSpPr>
      <p:grpSpPr>
        <a:xfrm>
          <a:off x="0" y="0"/>
          <a:ext cx="0" cy="0"/>
          <a:chOff x="0" y="0"/>
          <a:chExt cx="0" cy="0"/>
        </a:xfrm>
      </p:grpSpPr>
      <p:cxnSp>
        <p:nvCxnSpPr>
          <p:cNvPr id="67" name="Google Shape;67;p22"/>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68" name="Google Shape;68;p22"/>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9" name="Google Shape;69;p2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0" name="Google Shape;70;p2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1" name="Google Shape;71;p22"/>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2" name="Google Shape;72;p22"/>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3" name="Google Shape;73;p22"/>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4" name="Google Shape;74;p22"/>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5" name="Google Shape;75;p22"/>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6" name="Google Shape;76;p2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78" name="Google Shape;78;p22"/>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79" name="Google Shape;79;p22"/>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0" name="Google Shape;80;p22"/>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1" name="Google Shape;81;p22"/>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2" name="Google Shape;82;p22"/>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3" name="Google Shape;83;p22"/>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4" name="Google Shape;84;p22"/>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85" name="Google Shape;85;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2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23"/>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3"/>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1"/>
        <p:cNvGrpSpPr/>
        <p:nvPr/>
      </p:nvGrpSpPr>
      <p:grpSpPr>
        <a:xfrm>
          <a:off x="0" y="0"/>
          <a:ext cx="0" cy="0"/>
          <a:chOff x="0" y="0"/>
          <a:chExt cx="0" cy="0"/>
        </a:xfrm>
      </p:grpSpPr>
      <p:sp>
        <p:nvSpPr>
          <p:cNvPr id="92" name="Google Shape;92;p2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3" name="Google Shape;93;p24"/>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4" name="Google Shape;94;p24"/>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5" name="Google Shape;95;p2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6" name="Google Shape;96;p24"/>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7" name="Google Shape;97;p24"/>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8" name="Google Shape;98;p2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4"/>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4"/>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Georgia"/>
                <a:ea typeface="Georgia"/>
                <a:cs typeface="Georgia"/>
                <a:sym typeface="Georgia"/>
              </a:defRPr>
            </a:lvl1pPr>
            <a:lvl2pPr marL="0" lvl="1" indent="0" algn="ctr">
              <a:spcBef>
                <a:spcPts val="0"/>
              </a:spcBef>
              <a:buNone/>
              <a:defRPr sz="1600">
                <a:solidFill>
                  <a:srgbClr val="FFFFFF"/>
                </a:solidFill>
                <a:latin typeface="Georgia"/>
                <a:ea typeface="Georgia"/>
                <a:cs typeface="Georgia"/>
                <a:sym typeface="Georgia"/>
              </a:defRPr>
            </a:lvl2pPr>
            <a:lvl3pPr marL="0" lvl="2" indent="0" algn="ctr">
              <a:spcBef>
                <a:spcPts val="0"/>
              </a:spcBef>
              <a:buNone/>
              <a:defRPr sz="1600">
                <a:solidFill>
                  <a:srgbClr val="FFFFFF"/>
                </a:solidFill>
                <a:latin typeface="Georgia"/>
                <a:ea typeface="Georgia"/>
                <a:cs typeface="Georgia"/>
                <a:sym typeface="Georgia"/>
              </a:defRPr>
            </a:lvl3pPr>
            <a:lvl4pPr marL="0" lvl="3" indent="0" algn="ctr">
              <a:spcBef>
                <a:spcPts val="0"/>
              </a:spcBef>
              <a:buNone/>
              <a:defRPr sz="1600">
                <a:solidFill>
                  <a:srgbClr val="FFFFFF"/>
                </a:solidFill>
                <a:latin typeface="Georgia"/>
                <a:ea typeface="Georgia"/>
                <a:cs typeface="Georgia"/>
                <a:sym typeface="Georgia"/>
              </a:defRPr>
            </a:lvl4pPr>
            <a:lvl5pPr marL="0" lvl="4" indent="0" algn="ctr">
              <a:spcBef>
                <a:spcPts val="0"/>
              </a:spcBef>
              <a:buNone/>
              <a:defRPr sz="1600">
                <a:solidFill>
                  <a:srgbClr val="FFFFFF"/>
                </a:solidFill>
                <a:latin typeface="Georgia"/>
                <a:ea typeface="Georgia"/>
                <a:cs typeface="Georgia"/>
                <a:sym typeface="Georgia"/>
              </a:defRPr>
            </a:lvl5pPr>
            <a:lvl6pPr marL="0" lvl="5" indent="0" algn="ctr">
              <a:spcBef>
                <a:spcPts val="0"/>
              </a:spcBef>
              <a:buNone/>
              <a:defRPr sz="1600">
                <a:solidFill>
                  <a:srgbClr val="FFFFFF"/>
                </a:solidFill>
                <a:latin typeface="Georgia"/>
                <a:ea typeface="Georgia"/>
                <a:cs typeface="Georgia"/>
                <a:sym typeface="Georgia"/>
              </a:defRPr>
            </a:lvl6pPr>
            <a:lvl7pPr marL="0" lvl="6" indent="0" algn="ctr">
              <a:spcBef>
                <a:spcPts val="0"/>
              </a:spcBef>
              <a:buNone/>
              <a:defRPr sz="1600">
                <a:solidFill>
                  <a:srgbClr val="FFFFFF"/>
                </a:solidFill>
                <a:latin typeface="Georgia"/>
                <a:ea typeface="Georgia"/>
                <a:cs typeface="Georgia"/>
                <a:sym typeface="Georgia"/>
              </a:defRPr>
            </a:lvl7pPr>
            <a:lvl8pPr marL="0" lvl="7" indent="0" algn="ctr">
              <a:spcBef>
                <a:spcPts val="0"/>
              </a:spcBef>
              <a:buNone/>
              <a:defRPr sz="1600">
                <a:solidFill>
                  <a:srgbClr val="FFFFFF"/>
                </a:solidFill>
                <a:latin typeface="Georgia"/>
                <a:ea typeface="Georgia"/>
                <a:cs typeface="Georgia"/>
                <a:sym typeface="Georgia"/>
              </a:defRPr>
            </a:lvl8pPr>
            <a:lvl9pPr marL="0" lvl="8" indent="0" algn="ctr">
              <a:spcBef>
                <a:spcPts val="0"/>
              </a:spcBef>
              <a:buNone/>
              <a:defRPr sz="1600">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1"/>
        <p:cNvGrpSpPr/>
        <p:nvPr/>
      </p:nvGrpSpPr>
      <p:grpSpPr>
        <a:xfrm>
          <a:off x="0" y="0"/>
          <a:ext cx="0" cy="0"/>
          <a:chOff x="0" y="0"/>
          <a:chExt cx="0" cy="0"/>
        </a:xfrm>
      </p:grpSpPr>
      <p:sp>
        <p:nvSpPr>
          <p:cNvPr id="102" name="Google Shape;102;p25"/>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3" name="Google Shape;103;p25"/>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4" name="Google Shape;104;p25"/>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5" name="Google Shape;105;p25"/>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6" name="Google Shape;106;p25"/>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7" name="Google Shape;107;p25"/>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08" name="Google Shape;108;p25"/>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Georgia"/>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25"/>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Georgia"/>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0" name="Google Shape;110;p25"/>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11" name="Google Shape;111;p25"/>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2" name="Google Shape;112;p25"/>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3" name="Google Shape;113;p25"/>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4" name="Google Shape;114;p25"/>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5" name="Google Shape;115;p25"/>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16" name="Google Shape;116;p25"/>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7" name="Google Shape;117;p2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5"/>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19"/>
        <p:cNvGrpSpPr/>
        <p:nvPr/>
      </p:nvGrpSpPr>
      <p:grpSpPr>
        <a:xfrm>
          <a:off x="0" y="0"/>
          <a:ext cx="0" cy="0"/>
          <a:chOff x="0" y="0"/>
          <a:chExt cx="0" cy="0"/>
        </a:xfrm>
      </p:grpSpPr>
      <p:cxnSp>
        <p:nvCxnSpPr>
          <p:cNvPr id="120" name="Google Shape;120;p26"/>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1" name="Google Shape;121;p2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2" name="Google Shape;122;p2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3" name="Google Shape;123;p26"/>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4" name="Google Shape;124;p2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5" name="Google Shape;125;p26"/>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6" name="Google Shape;126;p26"/>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27" name="Google Shape;127;p26"/>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8" name="Google Shape;128;p26"/>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29" name="Google Shape;129;p26"/>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0" name="Google Shape;130;p26"/>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131" name="Google Shape;131;p26"/>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Georgia"/>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2" name="Google Shape;132;p26"/>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Georgia"/>
                <a:ea typeface="Georgia"/>
                <a:cs typeface="Georgia"/>
                <a:sym typeface="Georgia"/>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R="0" lvl="4"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R="0" lvl="6"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R="0" lvl="7"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R="0" lvl="8"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3" name="Google Shape;133;p26"/>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Georgia"/>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Georgia"/>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4" name="Google Shape;134;p26"/>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5" name="Google Shape;135;p26"/>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6"/>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 name="Google Shape;7;p17"/>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 name="Google Shape;8;p1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 name="Google Shape;9;p1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 name="Google Shape;10;p17"/>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 name="Google Shape;11;p1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2" name="Google Shape;12;p17"/>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3" name="Google Shape;13;p17"/>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4" name="Google Shape;14;p17"/>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5" name="Google Shape;15;p17"/>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6" name="Google Shape;16;p17"/>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7" name="Google Shape;17;p17"/>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Georgia"/>
                <a:ea typeface="Georgia"/>
                <a:cs typeface="Georgia"/>
                <a:sym typeface="Georgia"/>
              </a:defRPr>
            </a:lvl1pPr>
            <a:lvl2pPr marL="0" marR="0" lvl="1" indent="0" algn="ctr" rtl="0">
              <a:spcBef>
                <a:spcPts val="0"/>
              </a:spcBef>
              <a:buNone/>
              <a:defRPr sz="1600" b="0" u="none">
                <a:solidFill>
                  <a:srgbClr val="7A9798"/>
                </a:solidFill>
                <a:latin typeface="Georgia"/>
                <a:ea typeface="Georgia"/>
                <a:cs typeface="Georgia"/>
                <a:sym typeface="Georgia"/>
              </a:defRPr>
            </a:lvl2pPr>
            <a:lvl3pPr marL="0" marR="0" lvl="2" indent="0" algn="ctr" rtl="0">
              <a:spcBef>
                <a:spcPts val="0"/>
              </a:spcBef>
              <a:buNone/>
              <a:defRPr sz="1600" b="0" u="none">
                <a:solidFill>
                  <a:srgbClr val="7A9798"/>
                </a:solidFill>
                <a:latin typeface="Georgia"/>
                <a:ea typeface="Georgia"/>
                <a:cs typeface="Georgia"/>
                <a:sym typeface="Georgia"/>
              </a:defRPr>
            </a:lvl3pPr>
            <a:lvl4pPr marL="0" marR="0" lvl="3" indent="0" algn="ctr" rtl="0">
              <a:spcBef>
                <a:spcPts val="0"/>
              </a:spcBef>
              <a:buNone/>
              <a:defRPr sz="1600" b="0" u="none">
                <a:solidFill>
                  <a:srgbClr val="7A9798"/>
                </a:solidFill>
                <a:latin typeface="Georgia"/>
                <a:ea typeface="Georgia"/>
                <a:cs typeface="Georgia"/>
                <a:sym typeface="Georgia"/>
              </a:defRPr>
            </a:lvl4pPr>
            <a:lvl5pPr marL="0" marR="0" lvl="4" indent="0" algn="ctr" rtl="0">
              <a:spcBef>
                <a:spcPts val="0"/>
              </a:spcBef>
              <a:buNone/>
              <a:defRPr sz="1600" b="0" u="none">
                <a:solidFill>
                  <a:srgbClr val="7A9798"/>
                </a:solidFill>
                <a:latin typeface="Georgia"/>
                <a:ea typeface="Georgia"/>
                <a:cs typeface="Georgia"/>
                <a:sym typeface="Georgia"/>
              </a:defRPr>
            </a:lvl5pPr>
            <a:lvl6pPr marL="0" marR="0" lvl="5" indent="0" algn="ctr" rtl="0">
              <a:spcBef>
                <a:spcPts val="0"/>
              </a:spcBef>
              <a:buNone/>
              <a:defRPr sz="1600" b="0" u="none">
                <a:solidFill>
                  <a:srgbClr val="7A9798"/>
                </a:solidFill>
                <a:latin typeface="Georgia"/>
                <a:ea typeface="Georgia"/>
                <a:cs typeface="Georgia"/>
                <a:sym typeface="Georgia"/>
              </a:defRPr>
            </a:lvl6pPr>
            <a:lvl7pPr marL="0" marR="0" lvl="6" indent="0" algn="ctr" rtl="0">
              <a:spcBef>
                <a:spcPts val="0"/>
              </a:spcBef>
              <a:buNone/>
              <a:defRPr sz="1600" b="0" u="none">
                <a:solidFill>
                  <a:srgbClr val="7A9798"/>
                </a:solidFill>
                <a:latin typeface="Georgia"/>
                <a:ea typeface="Georgia"/>
                <a:cs typeface="Georgia"/>
                <a:sym typeface="Georgia"/>
              </a:defRPr>
            </a:lvl7pPr>
            <a:lvl8pPr marL="0" marR="0" lvl="7" indent="0" algn="ctr" rtl="0">
              <a:spcBef>
                <a:spcPts val="0"/>
              </a:spcBef>
              <a:buNone/>
              <a:defRPr sz="1600" b="0" u="none">
                <a:solidFill>
                  <a:srgbClr val="7A9798"/>
                </a:solidFill>
                <a:latin typeface="Georgia"/>
                <a:ea typeface="Georgia"/>
                <a:cs typeface="Georgia"/>
                <a:sym typeface="Georgia"/>
              </a:defRPr>
            </a:lvl8pPr>
            <a:lvl9pPr marL="0" marR="0" lvl="8" indent="0" algn="ctr" rtl="0">
              <a:spcBef>
                <a:spcPts val="0"/>
              </a:spcBef>
              <a:buNone/>
              <a:defRPr sz="1600" b="0" u="none">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8" name="Google Shape;18;p1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Georgia"/>
              <a:buNone/>
              <a:defRPr sz="3300" b="0" i="0" u="none" strike="noStrike" cap="none">
                <a:solidFill>
                  <a:srgbClr val="7A9798"/>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17"/>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
          <p:cNvSpPr txBox="1">
            <a:spLocks noGrp="1"/>
          </p:cNvSpPr>
          <p:nvPr>
            <p:ph type="subTitle" idx="1"/>
          </p:nvPr>
        </p:nvSpPr>
        <p:spPr>
          <a:xfrm>
            <a:off x="1371600" y="3733800"/>
            <a:ext cx="6400800" cy="1752600"/>
          </a:xfrm>
          <a:prstGeom prst="rect">
            <a:avLst/>
          </a:prstGeom>
          <a:noFill/>
          <a:ln>
            <a:noFill/>
          </a:ln>
        </p:spPr>
        <p:txBody>
          <a:bodyPr spcFirstLastPara="1" wrap="square" lIns="91425" tIns="45700" rIns="91425" bIns="45700" anchor="t" anchorCtr="0">
            <a:normAutofit/>
          </a:bodyPr>
          <a:lstStyle/>
          <a:p>
            <a:pPr marL="0" lvl="0" indent="0">
              <a:spcBef>
                <a:spcPts val="0"/>
              </a:spcBef>
            </a:pPr>
            <a:r>
              <a:rPr lang="en-US" sz="3600" dirty="0"/>
              <a:t>Facilitator Onboarding</a:t>
            </a:r>
            <a:endParaRPr sz="3600" dirty="0"/>
          </a:p>
        </p:txBody>
      </p:sp>
      <p:sp>
        <p:nvSpPr>
          <p:cNvPr id="163" name="Google Shape;163;p1"/>
          <p:cNvSpPr txBox="1">
            <a:spLocks noGrp="1"/>
          </p:cNvSpPr>
          <p:nvPr>
            <p:ph type="ctrTitle"/>
          </p:nvPr>
        </p:nvSpPr>
        <p:spPr>
          <a:xfrm>
            <a:off x="685800" y="854015"/>
            <a:ext cx="7772400" cy="1802921"/>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chemeClr val="accent1"/>
              </a:buClr>
              <a:buSzPct val="100000"/>
              <a:buFont typeface="Georgia"/>
              <a:buNone/>
            </a:pPr>
            <a:r>
              <a:rPr lang="en-US" dirty="0" smtClean="0"/>
              <a:t/>
            </a:r>
            <a:br>
              <a:rPr lang="en-US" dirty="0" smtClean="0"/>
            </a:br>
            <a:r>
              <a:rPr lang="en-US" dirty="0"/>
              <a:t/>
            </a:r>
            <a:br>
              <a:rPr lang="en-US" dirty="0"/>
            </a:br>
            <a:r>
              <a:rPr lang="en-US" sz="5300" dirty="0" smtClean="0"/>
              <a:t>Outbreak Experience</a:t>
            </a:r>
            <a:r>
              <a:rPr lang="en-US" dirty="0"/>
              <a:t/>
            </a:r>
            <a:br>
              <a:rPr lang="en-US" dirty="0"/>
            </a:b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4000"/>
              <a:buFont typeface="Georgia"/>
              <a:buNone/>
            </a:pPr>
            <a:r>
              <a:rPr lang="en-US" sz="4000" b="1"/>
              <a:t>Thank You!</a:t>
            </a:r>
            <a:endParaRPr sz="4000" b="1"/>
          </a:p>
        </p:txBody>
      </p:sp>
      <p:sp>
        <p:nvSpPr>
          <p:cNvPr id="169" name="Google Shape;169;p2"/>
          <p:cNvSpPr txBox="1">
            <a:spLocks noGrp="1"/>
          </p:cNvSpPr>
          <p:nvPr>
            <p:ph type="body" idx="1"/>
          </p:nvPr>
        </p:nvSpPr>
        <p:spPr>
          <a:xfrm>
            <a:off x="457200" y="2209800"/>
            <a:ext cx="8001000" cy="388924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2720"/>
              <a:buNone/>
            </a:pPr>
            <a:r>
              <a:rPr lang="en-US" sz="3200"/>
              <a:t>Your participation in this activity enhances the experience and provides valuable insights to the student!  </a:t>
            </a:r>
            <a:endParaRPr/>
          </a:p>
          <a:p>
            <a:pPr marL="0" lvl="0" indent="0" algn="ctr" rtl="0">
              <a:spcBef>
                <a:spcPts val="640"/>
              </a:spcBef>
              <a:spcAft>
                <a:spcPts val="0"/>
              </a:spcAft>
              <a:buSzPts val="2720"/>
              <a:buNone/>
            </a:pPr>
            <a:r>
              <a:rPr lang="en-US" sz="3200"/>
              <a:t>This couldn’t happen without you!</a:t>
            </a: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dirty="0" smtClean="0"/>
              <a:t>Activity Overview</a:t>
            </a:r>
            <a:endParaRPr b="1" dirty="0"/>
          </a:p>
        </p:txBody>
      </p:sp>
      <p:sp>
        <p:nvSpPr>
          <p:cNvPr id="175" name="Google Shape;175;p3"/>
          <p:cNvSpPr txBox="1">
            <a:spLocks noGrp="1"/>
          </p:cNvSpPr>
          <p:nvPr>
            <p:ph type="body" idx="1"/>
          </p:nvPr>
        </p:nvSpPr>
        <p:spPr>
          <a:xfrm>
            <a:off x="301752" y="1527048"/>
            <a:ext cx="8503920" cy="4873752"/>
          </a:xfrm>
          <a:prstGeom prst="rect">
            <a:avLst/>
          </a:prstGeom>
          <a:noFill/>
          <a:ln>
            <a:noFill/>
          </a:ln>
        </p:spPr>
        <p:txBody>
          <a:bodyPr spcFirstLastPara="1" wrap="square" lIns="91425" tIns="45700" rIns="91425" bIns="45700" anchor="t" anchorCtr="0">
            <a:normAutofit/>
          </a:bodyPr>
          <a:lstStyle/>
          <a:p>
            <a:pPr marL="0" lvl="0" indent="0" algn="ctr" rtl="0">
              <a:spcBef>
                <a:spcPts val="540"/>
              </a:spcBef>
              <a:spcAft>
                <a:spcPts val="0"/>
              </a:spcAft>
              <a:buSzPts val="2295"/>
              <a:buNone/>
            </a:pPr>
            <a:r>
              <a:rPr lang="en-US" dirty="0" smtClean="0"/>
              <a:t> </a:t>
            </a:r>
            <a:endParaRPr dirty="0"/>
          </a:p>
          <a:p>
            <a:pPr marL="0" lvl="0" indent="0" algn="ctr" rtl="0">
              <a:spcBef>
                <a:spcPts val="540"/>
              </a:spcBef>
              <a:spcAft>
                <a:spcPts val="0"/>
              </a:spcAft>
              <a:buSzPts val="2295"/>
              <a:buNone/>
            </a:pPr>
            <a:r>
              <a:rPr lang="en-US" dirty="0" smtClean="0"/>
              <a:t>This </a:t>
            </a:r>
            <a:r>
              <a:rPr lang="en-US" dirty="0"/>
              <a:t>is an educational activity that places public health and health professions students in the role of interacting as a member of a multidisciplinary unified response team, requiring that they engage in effective teamwork as they collaborate in decision-making and communication in response to the rising threat of an infectious disease outbreak. </a:t>
            </a:r>
            <a:endParaRPr dirty="0"/>
          </a:p>
          <a:p>
            <a:pPr marL="0" lvl="0" indent="0" algn="ctr" rtl="0">
              <a:spcBef>
                <a:spcPts val="540"/>
              </a:spcBef>
              <a:spcAft>
                <a:spcPts val="0"/>
              </a:spcAft>
              <a:buSzPts val="2295"/>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Overview, Continued</a:t>
            </a:r>
            <a:endParaRPr b="1"/>
          </a:p>
        </p:txBody>
      </p:sp>
      <p:sp>
        <p:nvSpPr>
          <p:cNvPr id="181" name="Google Shape;181;p4"/>
          <p:cNvSpPr txBox="1">
            <a:spLocks noGrp="1"/>
          </p:cNvSpPr>
          <p:nvPr>
            <p:ph type="body" idx="1"/>
          </p:nvPr>
        </p:nvSpPr>
        <p:spPr>
          <a:xfrm>
            <a:off x="301752" y="1447800"/>
            <a:ext cx="8503920" cy="4953000"/>
          </a:xfrm>
          <a:prstGeom prst="rect">
            <a:avLst/>
          </a:prstGeom>
          <a:noFill/>
          <a:ln>
            <a:noFill/>
          </a:ln>
        </p:spPr>
        <p:txBody>
          <a:bodyPr spcFirstLastPara="1" wrap="square" lIns="91425" tIns="45700" rIns="91425" bIns="45700" anchor="t" anchorCtr="0">
            <a:normAutofit fontScale="47500" lnSpcReduction="20000"/>
          </a:bodyPr>
          <a:lstStyle/>
          <a:p>
            <a:pPr marL="0" lvl="0" indent="0" algn="l" rtl="0">
              <a:spcBef>
                <a:spcPts val="0"/>
              </a:spcBef>
              <a:spcAft>
                <a:spcPts val="0"/>
              </a:spcAft>
              <a:buSzPct val="85000"/>
              <a:buNone/>
            </a:pPr>
            <a:r>
              <a:rPr lang="en-US" sz="4600" dirty="0"/>
              <a:t>O</a:t>
            </a:r>
            <a:r>
              <a:rPr lang="en-US" sz="4600" dirty="0" smtClean="0"/>
              <a:t>utbreak Experience </a:t>
            </a:r>
            <a:r>
              <a:rPr lang="en-US" sz="4600" dirty="0"/>
              <a:t>enhances existing education in community resilience and preparedness, health equity and social justice in several ways:</a:t>
            </a:r>
            <a:r>
              <a:rPr lang="en-US" sz="3400" dirty="0"/>
              <a:t/>
            </a:r>
            <a:br>
              <a:rPr lang="en-US" sz="3400" dirty="0"/>
            </a:br>
            <a:r>
              <a:rPr lang="en-US" sz="3400" dirty="0"/>
              <a:t/>
            </a:r>
            <a:br>
              <a:rPr lang="en-US" sz="3400" dirty="0"/>
            </a:br>
            <a:endParaRPr sz="3400" dirty="0"/>
          </a:p>
          <a:p>
            <a:pPr marL="742950" lvl="0" indent="-742950" algn="l" rtl="0">
              <a:spcBef>
                <a:spcPts val="399"/>
              </a:spcBef>
              <a:spcAft>
                <a:spcPts val="0"/>
              </a:spcAft>
              <a:buSzPct val="85000"/>
              <a:buFont typeface="+mj-lt"/>
              <a:buAutoNum type="arabicPeriod"/>
            </a:pPr>
            <a:r>
              <a:rPr lang="en-US" sz="4200" dirty="0"/>
              <a:t>Participants take on roles in the unified command response, rather than in patient triage and treatment, which is typical in most IPE activities. This structure allows all students to have a better sense of the factors at play in strategic planning and decision-making in emergency preparedness and response. </a:t>
            </a:r>
            <a:endParaRPr sz="4200" dirty="0"/>
          </a:p>
          <a:p>
            <a:pPr marL="840375" lvl="0" indent="-742950" algn="l" rtl="0">
              <a:spcBef>
                <a:spcPts val="361"/>
              </a:spcBef>
              <a:spcAft>
                <a:spcPts val="0"/>
              </a:spcAft>
              <a:buSzPct val="85000"/>
              <a:buFont typeface="+mj-lt"/>
              <a:buAutoNum type="arabicPeriod"/>
            </a:pPr>
            <a:endParaRPr sz="3800" dirty="0"/>
          </a:p>
          <a:p>
            <a:pPr marL="742950" lvl="0" indent="-742950" algn="l" rtl="0">
              <a:spcBef>
                <a:spcPts val="399"/>
              </a:spcBef>
              <a:spcAft>
                <a:spcPts val="0"/>
              </a:spcAft>
              <a:buSzPct val="85000"/>
              <a:buFont typeface="+mj-lt"/>
              <a:buAutoNum type="arabicPeriod"/>
            </a:pPr>
            <a:r>
              <a:rPr lang="en-US" sz="4200" dirty="0"/>
              <a:t>This activity is designed so that the public health students take the lead on the team, which is typically the situation in emergency planning and response, but not typical in other IPE activities where the medical students often take the lead. This aspect of the activity highlights the important role that public health professionals play in community health and wellbeing. </a:t>
            </a:r>
            <a:endParaRPr sz="4200" dirty="0"/>
          </a:p>
          <a:p>
            <a:pPr marL="0" lvl="0" indent="0" algn="l" rtl="0">
              <a:spcBef>
                <a:spcPts val="399"/>
              </a:spcBef>
              <a:spcAft>
                <a:spcPts val="0"/>
              </a:spcAft>
              <a:buSzPct val="85000"/>
              <a:buNone/>
            </a:pPr>
            <a:r>
              <a:rPr lang="en-US" sz="4200" dirty="0"/>
              <a:t/>
            </a:r>
            <a:br>
              <a:rPr lang="en-US" sz="4200" dirty="0"/>
            </a:br>
            <a:endParaRPr sz="4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Overview, Continued</a:t>
            </a:r>
            <a:endParaRPr b="1"/>
          </a:p>
        </p:txBody>
      </p:sp>
      <p:sp>
        <p:nvSpPr>
          <p:cNvPr id="187" name="Google Shape;187;p5"/>
          <p:cNvSpPr txBox="1">
            <a:spLocks noGrp="1"/>
          </p:cNvSpPr>
          <p:nvPr>
            <p:ph type="body" idx="1"/>
          </p:nvPr>
        </p:nvSpPr>
        <p:spPr>
          <a:xfrm>
            <a:off x="301752" y="1527048"/>
            <a:ext cx="8503920" cy="4873752"/>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spcBef>
                <a:spcPts val="0"/>
              </a:spcBef>
              <a:spcAft>
                <a:spcPts val="0"/>
              </a:spcAft>
              <a:buSzPct val="85000"/>
              <a:buNone/>
            </a:pPr>
            <a:endParaRPr dirty="0"/>
          </a:p>
          <a:p>
            <a:pPr marL="514350" lvl="0" indent="-514377" algn="l" rtl="0">
              <a:spcBef>
                <a:spcPts val="449"/>
              </a:spcBef>
              <a:spcAft>
                <a:spcPts val="0"/>
              </a:spcAft>
              <a:buSzPct val="85000"/>
              <a:buFont typeface="+mj-lt"/>
              <a:buAutoNum type="arabicPeriod" startAt="3"/>
            </a:pPr>
            <a:r>
              <a:rPr lang="en-US" sz="2900" dirty="0"/>
              <a:t>This activity includes students and faculty from clinical mental health counseling, to address the importance of community and healthcare worker resilience in public health emergencies. Mental health professionals are often left out of the planning and response, and students in mental health counseling are rarely, if ever, included in emergency preparedness and response training. </a:t>
            </a:r>
            <a:endParaRPr sz="2900" dirty="0"/>
          </a:p>
          <a:p>
            <a:pPr marL="635632" lvl="0" indent="-514350" algn="l" rtl="0">
              <a:spcBef>
                <a:spcPts val="449"/>
              </a:spcBef>
              <a:spcAft>
                <a:spcPts val="0"/>
              </a:spcAft>
              <a:buSzPct val="85000"/>
              <a:buFont typeface="+mj-lt"/>
              <a:buAutoNum type="arabicPeriod" startAt="3"/>
            </a:pPr>
            <a:endParaRPr sz="2900" dirty="0"/>
          </a:p>
          <a:p>
            <a:pPr marL="514350" lvl="0" indent="-514350" algn="l" rtl="0">
              <a:spcBef>
                <a:spcPts val="434"/>
              </a:spcBef>
              <a:spcAft>
                <a:spcPts val="0"/>
              </a:spcAft>
              <a:buSzPct val="85000"/>
              <a:buFont typeface="+mj-lt"/>
              <a:buAutoNum type="arabicPeriod" startAt="3"/>
            </a:pPr>
            <a:r>
              <a:rPr lang="en-US" sz="2800" dirty="0"/>
              <a:t>This activity incorporates a health equity lens so that students can gain a better understanding of how community-level emergencies often affect citizens disproportionately, and how planning for equitable resource allocation can help address these disparities. </a:t>
            </a:r>
            <a:endParaRPr dirty="0"/>
          </a:p>
          <a:p>
            <a:pPr marL="0" lvl="0" indent="0" algn="l" rtl="0">
              <a:spcBef>
                <a:spcPts val="434"/>
              </a:spcBef>
              <a:spcAft>
                <a:spcPts val="0"/>
              </a:spcAft>
              <a:buSzPct val="85000"/>
              <a:buNone/>
            </a:pPr>
            <a:r>
              <a:rPr lang="en-US" sz="2800" dirty="0"/>
              <a:t/>
            </a:r>
            <a:br>
              <a:rPr lang="en-US" sz="2800" dirty="0"/>
            </a:br>
            <a:endParaRP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the Facilitator</a:t>
            </a:r>
            <a:endParaRPr lang="en-US" b="1" dirty="0"/>
          </a:p>
        </p:txBody>
      </p:sp>
      <p:sp>
        <p:nvSpPr>
          <p:cNvPr id="3" name="Text Placeholder 2"/>
          <p:cNvSpPr>
            <a:spLocks noGrp="1"/>
          </p:cNvSpPr>
          <p:nvPr>
            <p:ph type="body" idx="1"/>
          </p:nvPr>
        </p:nvSpPr>
        <p:spPr/>
        <p:txBody>
          <a:bodyPr>
            <a:normAutofit fontScale="92500" lnSpcReduction="10000"/>
          </a:bodyPr>
          <a:lstStyle/>
          <a:p>
            <a:pPr marL="131445" indent="0">
              <a:buNone/>
            </a:pPr>
            <a:r>
              <a:rPr lang="en-US" dirty="0"/>
              <a:t>In this </a:t>
            </a:r>
            <a:r>
              <a:rPr lang="en-US" dirty="0" smtClean="0"/>
              <a:t>activity:</a:t>
            </a:r>
          </a:p>
          <a:p>
            <a:pPr marL="588645" indent="-457200">
              <a:buFont typeface="+mj-lt"/>
              <a:buAutoNum type="arabicPeriod"/>
            </a:pPr>
            <a:r>
              <a:rPr lang="en-US" dirty="0" smtClean="0"/>
              <a:t>Facilitators serve </a:t>
            </a:r>
            <a:r>
              <a:rPr lang="en-US" dirty="0"/>
              <a:t>as a role model for their </a:t>
            </a:r>
            <a:r>
              <a:rPr lang="en-US" dirty="0" smtClean="0"/>
              <a:t>profession</a:t>
            </a:r>
            <a:endParaRPr lang="en-US" dirty="0"/>
          </a:p>
          <a:p>
            <a:pPr marL="588645" indent="-457200">
              <a:buFont typeface="+mj-lt"/>
              <a:buAutoNum type="arabicPeriod"/>
            </a:pPr>
            <a:r>
              <a:rPr lang="en-US" dirty="0" smtClean="0"/>
              <a:t>Facilitators </a:t>
            </a:r>
            <a:r>
              <a:rPr lang="en-US" dirty="0"/>
              <a:t>provide collaborative communication and guidance to the students as they progress through the </a:t>
            </a:r>
            <a:r>
              <a:rPr lang="en-US" dirty="0" smtClean="0"/>
              <a:t>scenario</a:t>
            </a:r>
          </a:p>
          <a:p>
            <a:pPr marL="588645" indent="-457200">
              <a:buFont typeface="+mj-lt"/>
              <a:buAutoNum type="arabicPeriod"/>
            </a:pPr>
            <a:endParaRPr lang="en-US" dirty="0"/>
          </a:p>
          <a:p>
            <a:pPr marL="131445" indent="0">
              <a:buNone/>
            </a:pPr>
            <a:r>
              <a:rPr lang="en-US" dirty="0" smtClean="0"/>
              <a:t>During </a:t>
            </a:r>
            <a:r>
              <a:rPr lang="en-US" dirty="0"/>
              <a:t>the activity, </a:t>
            </a:r>
            <a:r>
              <a:rPr lang="en-US" dirty="0" smtClean="0"/>
              <a:t>facilitators </a:t>
            </a:r>
            <a:r>
              <a:rPr lang="en-US" dirty="0"/>
              <a:t>are available to assist all team members, regardless of their profession, clarifying expectations and asking questions that guide the students to think critically about the situation. </a:t>
            </a:r>
          </a:p>
          <a:p>
            <a:pPr marL="131445" indent="0">
              <a:buNone/>
            </a:pPr>
            <a:r>
              <a:rPr lang="en-US" dirty="0"/>
              <a:t/>
            </a:r>
            <a:br>
              <a:rPr lang="en-US" dirty="0"/>
            </a:br>
            <a:endParaRPr lang="en-US" dirty="0"/>
          </a:p>
        </p:txBody>
      </p:sp>
    </p:spTree>
    <p:extLst>
      <p:ext uri="{BB962C8B-B14F-4D97-AF65-F5344CB8AC3E}">
        <p14:creationId xmlns:p14="http://schemas.microsoft.com/office/powerpoint/2010/main" val="79287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dirty="0"/>
              <a:t>Facilitator </a:t>
            </a:r>
            <a:r>
              <a:rPr lang="en-US" b="1" dirty="0" smtClean="0"/>
              <a:t>Tasks</a:t>
            </a:r>
            <a:endParaRPr b="1" dirty="0"/>
          </a:p>
        </p:txBody>
      </p:sp>
      <p:sp>
        <p:nvSpPr>
          <p:cNvPr id="217" name="Google Shape;217;p10"/>
          <p:cNvSpPr txBox="1">
            <a:spLocks noGrp="1"/>
          </p:cNvSpPr>
          <p:nvPr>
            <p:ph type="body" idx="1"/>
          </p:nvPr>
        </p:nvSpPr>
        <p:spPr>
          <a:xfrm>
            <a:off x="457200" y="1361440"/>
            <a:ext cx="8229600" cy="4856480"/>
          </a:xfrm>
          <a:prstGeom prst="rect">
            <a:avLst/>
          </a:prstGeom>
          <a:noFill/>
          <a:ln>
            <a:noFill/>
          </a:ln>
        </p:spPr>
        <p:txBody>
          <a:bodyPr spcFirstLastPara="1" wrap="square" lIns="91425" tIns="45700" rIns="91425" bIns="45700" anchor="t" anchorCtr="0">
            <a:normAutofit fontScale="85000" lnSpcReduction="20000"/>
          </a:bodyPr>
          <a:lstStyle/>
          <a:p>
            <a:pPr marL="274320" lvl="0" indent="-128587" algn="l" rtl="0">
              <a:spcBef>
                <a:spcPts val="0"/>
              </a:spcBef>
              <a:spcAft>
                <a:spcPts val="0"/>
              </a:spcAft>
              <a:buSzPts val="2295"/>
              <a:buNone/>
            </a:pPr>
            <a:endParaRPr dirty="0"/>
          </a:p>
          <a:p>
            <a:pPr lvl="0" indent="-457200" algn="l" rtl="0">
              <a:spcBef>
                <a:spcPts val="540"/>
              </a:spcBef>
              <a:spcAft>
                <a:spcPts val="0"/>
              </a:spcAft>
              <a:buSzPts val="2295"/>
              <a:buFont typeface="Arial" panose="020B0604020202020204" pitchFamily="34" charset="0"/>
              <a:buChar char="•"/>
            </a:pPr>
            <a:r>
              <a:rPr lang="en-US" dirty="0" smtClean="0"/>
              <a:t>Facilitators will work with interprofessional student teams.</a:t>
            </a:r>
            <a:endParaRPr dirty="0"/>
          </a:p>
          <a:p>
            <a:pPr lvl="0" indent="-457200" algn="l" rtl="0">
              <a:spcBef>
                <a:spcPts val="540"/>
              </a:spcBef>
              <a:spcAft>
                <a:spcPts val="0"/>
              </a:spcAft>
              <a:buSzPts val="2295"/>
              <a:buFont typeface="Arial" panose="020B0604020202020204" pitchFamily="34" charset="0"/>
              <a:buChar char="•"/>
            </a:pPr>
            <a:r>
              <a:rPr lang="en-US" dirty="0" smtClean="0"/>
              <a:t>Each case scenario time period includes questions for group discussion. </a:t>
            </a:r>
            <a:endParaRPr dirty="0"/>
          </a:p>
          <a:p>
            <a:pPr lvl="0" indent="-457200" algn="l" rtl="0">
              <a:spcBef>
                <a:spcPts val="540"/>
              </a:spcBef>
              <a:spcAft>
                <a:spcPts val="0"/>
              </a:spcAft>
              <a:buSzPts val="2295"/>
              <a:buFont typeface="Arial" panose="020B0604020202020204" pitchFamily="34" charset="0"/>
              <a:buChar char="•"/>
            </a:pPr>
            <a:r>
              <a:rPr lang="en-US" dirty="0"/>
              <a:t>Ensure students from different disciplines contribute to the discussion.</a:t>
            </a:r>
            <a:endParaRPr dirty="0"/>
          </a:p>
          <a:p>
            <a:pPr lvl="0" indent="-457200" algn="l" rtl="0">
              <a:spcBef>
                <a:spcPts val="540"/>
              </a:spcBef>
              <a:spcAft>
                <a:spcPts val="0"/>
              </a:spcAft>
              <a:buSzPts val="2295"/>
              <a:buFont typeface="Arial" panose="020B0604020202020204" pitchFamily="34" charset="0"/>
              <a:buChar char="•"/>
            </a:pPr>
            <a:r>
              <a:rPr lang="en-US" dirty="0"/>
              <a:t>Add thought provoking </a:t>
            </a:r>
            <a:r>
              <a:rPr lang="en-US" dirty="0" smtClean="0"/>
              <a:t>questions, prompts or cues, if needed, to keep discussion moving in a desired direction.</a:t>
            </a:r>
            <a:endParaRPr dirty="0"/>
          </a:p>
          <a:p>
            <a:pPr lvl="0" indent="-457200" algn="l" rtl="0">
              <a:spcBef>
                <a:spcPts val="540"/>
              </a:spcBef>
              <a:spcAft>
                <a:spcPts val="0"/>
              </a:spcAft>
              <a:buSzPts val="2295"/>
              <a:buFont typeface="Arial" panose="020B0604020202020204" pitchFamily="34" charset="0"/>
              <a:buChar char="•"/>
            </a:pPr>
            <a:r>
              <a:rPr lang="en-US" dirty="0"/>
              <a:t>Monitor the time spent on </a:t>
            </a:r>
            <a:r>
              <a:rPr lang="en-US" dirty="0" smtClean="0"/>
              <a:t>questions</a:t>
            </a:r>
            <a:r>
              <a:rPr lang="en-US" dirty="0"/>
              <a:t> </a:t>
            </a:r>
            <a:r>
              <a:rPr lang="en-US" dirty="0" smtClean="0"/>
              <a:t>so teams have time to discuss multiple questions.</a:t>
            </a:r>
          </a:p>
          <a:p>
            <a:pPr indent="-457200">
              <a:spcBef>
                <a:spcPts val="540"/>
              </a:spcBef>
              <a:buSzPts val="2295"/>
              <a:buFont typeface="Arial" panose="020B0604020202020204" pitchFamily="34" charset="0"/>
              <a:buChar char="•"/>
            </a:pPr>
            <a:r>
              <a:rPr lang="en-US" dirty="0"/>
              <a:t>Prompt students to talk, rather than providing the answers/ information to them. The goal is to have the students work and think through the experience</a:t>
            </a:r>
            <a:r>
              <a:rPr lang="en-US" dirty="0" smtClean="0"/>
              <a:t>.</a:t>
            </a:r>
            <a:endParaRPr dirty="0"/>
          </a:p>
          <a:p>
            <a:pPr marL="274320" lvl="0" indent="-128587" algn="l" rtl="0">
              <a:spcBef>
                <a:spcPts val="540"/>
              </a:spcBef>
              <a:spcAft>
                <a:spcPts val="0"/>
              </a:spcAft>
              <a:buSzPts val="2295"/>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Effective Facilitation</a:t>
            </a:r>
            <a:endParaRPr lang="en-US" b="1" dirty="0"/>
          </a:p>
        </p:txBody>
      </p:sp>
      <p:sp>
        <p:nvSpPr>
          <p:cNvPr id="3" name="Text Placeholder 2"/>
          <p:cNvSpPr>
            <a:spLocks noGrp="1"/>
          </p:cNvSpPr>
          <p:nvPr>
            <p:ph type="body" idx="1"/>
          </p:nvPr>
        </p:nvSpPr>
        <p:spPr/>
        <p:txBody>
          <a:bodyPr>
            <a:normAutofit fontScale="85000" lnSpcReduction="20000"/>
          </a:bodyPr>
          <a:lstStyle/>
          <a:p>
            <a:r>
              <a:rPr lang="en-US" sz="2900" dirty="0"/>
              <a:t>Effective facilitators are </a:t>
            </a:r>
            <a:r>
              <a:rPr lang="en-US" sz="2900" dirty="0" smtClean="0"/>
              <a:t>prepared </a:t>
            </a:r>
          </a:p>
          <a:p>
            <a:r>
              <a:rPr lang="en-US" sz="2900" dirty="0" smtClean="0"/>
              <a:t>Effective facilitators understand </a:t>
            </a:r>
            <a:r>
              <a:rPr lang="en-US" sz="2900" dirty="0"/>
              <a:t>the purpose and flow of the activity and how the students will develop and unwrap the </a:t>
            </a:r>
            <a:r>
              <a:rPr lang="en-US" sz="2900" dirty="0" smtClean="0"/>
              <a:t>scenario</a:t>
            </a:r>
          </a:p>
          <a:p>
            <a:r>
              <a:rPr lang="en-US" sz="2900" dirty="0" smtClean="0"/>
              <a:t>Effective facilitators </a:t>
            </a:r>
            <a:r>
              <a:rPr lang="en-US" sz="2900" dirty="0"/>
              <a:t>pose thought-provoking questions and help keep communication flowing among team members. </a:t>
            </a:r>
            <a:endParaRPr lang="en-US" sz="2900" dirty="0" smtClean="0"/>
          </a:p>
          <a:p>
            <a:r>
              <a:rPr lang="en-US" sz="2900" dirty="0" smtClean="0"/>
              <a:t>Effective </a:t>
            </a:r>
            <a:r>
              <a:rPr lang="en-US" sz="2900" dirty="0"/>
              <a:t>facilitators recognize and validate the importance of the various disciplines participating in the activity, including validating the expertise of other facilitators. </a:t>
            </a:r>
          </a:p>
          <a:p>
            <a:pPr marL="131445" indent="0">
              <a:buNone/>
            </a:pPr>
            <a:r>
              <a:rPr lang="en-US" dirty="0"/>
              <a:t/>
            </a:r>
            <a:br>
              <a:rPr lang="en-US" dirty="0"/>
            </a:br>
            <a:endParaRPr lang="en-US" dirty="0"/>
          </a:p>
        </p:txBody>
      </p:sp>
    </p:spTree>
    <p:extLst>
      <p:ext uri="{BB962C8B-B14F-4D97-AF65-F5344CB8AC3E}">
        <p14:creationId xmlns:p14="http://schemas.microsoft.com/office/powerpoint/2010/main" val="17998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Facilitator Guide</a:t>
            </a:r>
            <a:endParaRPr b="1"/>
          </a:p>
        </p:txBody>
      </p:sp>
      <p:sp>
        <p:nvSpPr>
          <p:cNvPr id="205" name="Google Shape;205;p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A detailed </a:t>
            </a:r>
            <a:r>
              <a:rPr lang="en-US" dirty="0" smtClean="0"/>
              <a:t>Facilitator </a:t>
            </a:r>
            <a:r>
              <a:rPr lang="en-US" dirty="0"/>
              <a:t>G</a:t>
            </a:r>
            <a:r>
              <a:rPr lang="en-US" dirty="0" smtClean="0"/>
              <a:t>uide </a:t>
            </a:r>
            <a:r>
              <a:rPr lang="en-US" dirty="0"/>
              <a:t>is </a:t>
            </a:r>
            <a:r>
              <a:rPr lang="en-US" dirty="0" smtClean="0"/>
              <a:t>provided, </a:t>
            </a:r>
            <a:r>
              <a:rPr lang="en-US" dirty="0"/>
              <a:t>which contains the following:</a:t>
            </a:r>
            <a:endParaRPr dirty="0"/>
          </a:p>
          <a:p>
            <a:pPr marL="514350" lvl="0" indent="-514350" algn="l" rtl="0">
              <a:spcBef>
                <a:spcPts val="540"/>
              </a:spcBef>
              <a:spcAft>
                <a:spcPts val="0"/>
              </a:spcAft>
              <a:buSzPts val="2295"/>
              <a:buAutoNum type="arabicPeriod"/>
            </a:pPr>
            <a:r>
              <a:rPr lang="en-US" dirty="0"/>
              <a:t>Outbreak scenario </a:t>
            </a:r>
            <a:endParaRPr dirty="0"/>
          </a:p>
          <a:p>
            <a:pPr marL="514350" lvl="0" indent="-514350" algn="l" rtl="0">
              <a:spcBef>
                <a:spcPts val="540"/>
              </a:spcBef>
              <a:spcAft>
                <a:spcPts val="0"/>
              </a:spcAft>
              <a:buSzPts val="2295"/>
              <a:buAutoNum type="arabicPeriod"/>
            </a:pPr>
            <a:r>
              <a:rPr lang="en-US" dirty="0"/>
              <a:t>Description of the </a:t>
            </a:r>
            <a:r>
              <a:rPr lang="en-US" dirty="0" smtClean="0"/>
              <a:t>student roles</a:t>
            </a:r>
            <a:endParaRPr dirty="0"/>
          </a:p>
          <a:p>
            <a:pPr marL="514350" lvl="0" indent="-514350" algn="l" rtl="0">
              <a:spcBef>
                <a:spcPts val="540"/>
              </a:spcBef>
              <a:spcAft>
                <a:spcPts val="0"/>
              </a:spcAft>
              <a:buSzPts val="2295"/>
              <a:buAutoNum type="arabicPeriod"/>
            </a:pPr>
            <a:r>
              <a:rPr lang="en-US" dirty="0" smtClean="0"/>
              <a:t>Typical schedule</a:t>
            </a:r>
            <a:r>
              <a:rPr lang="en-US" dirty="0"/>
              <a:t>. </a:t>
            </a:r>
            <a:endParaRPr dirty="0"/>
          </a:p>
          <a:p>
            <a:pPr marL="514350" lvl="0" indent="-514350" algn="l" rtl="0">
              <a:spcBef>
                <a:spcPts val="540"/>
              </a:spcBef>
              <a:spcAft>
                <a:spcPts val="0"/>
              </a:spcAft>
              <a:buSzPts val="2295"/>
              <a:buAutoNum type="arabicPeriod"/>
            </a:pPr>
            <a:r>
              <a:rPr lang="en-US" dirty="0" smtClean="0"/>
              <a:t>Student questions/prompts and examples of desired responses </a:t>
            </a:r>
            <a:endParaRPr dirty="0"/>
          </a:p>
          <a:p>
            <a:pPr marL="514350" lvl="0" indent="-368617" algn="l" rtl="0">
              <a:spcBef>
                <a:spcPts val="540"/>
              </a:spcBef>
              <a:spcAft>
                <a:spcPts val="0"/>
              </a:spcAft>
              <a:buSzPts val="2295"/>
              <a:buNone/>
            </a:pPr>
            <a:endParaRPr dirty="0"/>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597</Words>
  <Application>Microsoft Office PowerPoint</Application>
  <PresentationFormat>On-screen Show (4:3)</PresentationFormat>
  <Paragraphs>47</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Georgia</vt:lpstr>
      <vt:lpstr>Noto Sans Symbols</vt:lpstr>
      <vt:lpstr>Civic</vt:lpstr>
      <vt:lpstr>  Outbreak Experience </vt:lpstr>
      <vt:lpstr>Thank You!</vt:lpstr>
      <vt:lpstr>Activity Overview</vt:lpstr>
      <vt:lpstr>Overview, Continued</vt:lpstr>
      <vt:lpstr>Overview, Continued</vt:lpstr>
      <vt:lpstr>Role of the Facilitator</vt:lpstr>
      <vt:lpstr>Facilitator Tasks</vt:lpstr>
      <vt:lpstr>Effective Facilitation</vt:lpstr>
      <vt:lpstr>Facilitator Guide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Outbreak Experience</dc:title>
  <dc:creator>Syliva Ellison</dc:creator>
  <cp:lastModifiedBy>Sabrina Neeley</cp:lastModifiedBy>
  <cp:revision>7</cp:revision>
  <dcterms:created xsi:type="dcterms:W3CDTF">2021-06-07T02:14:49Z</dcterms:created>
  <dcterms:modified xsi:type="dcterms:W3CDTF">2021-06-28T17:40:30Z</dcterms:modified>
</cp:coreProperties>
</file>